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6" r:id="rId2"/>
    <p:sldId id="266" r:id="rId3"/>
    <p:sldId id="258" r:id="rId4"/>
    <p:sldId id="267" r:id="rId5"/>
    <p:sldId id="285" r:id="rId6"/>
    <p:sldId id="270" r:id="rId7"/>
    <p:sldId id="281" r:id="rId8"/>
    <p:sldId id="286" r:id="rId9"/>
    <p:sldId id="283" r:id="rId10"/>
    <p:sldId id="280" r:id="rId11"/>
    <p:sldId id="279" r:id="rId12"/>
    <p:sldId id="278" r:id="rId13"/>
    <p:sldId id="277" r:id="rId14"/>
    <p:sldId id="276" r:id="rId15"/>
    <p:sldId id="275" r:id="rId16"/>
    <p:sldId id="274" r:id="rId17"/>
    <p:sldId id="271" r:id="rId18"/>
    <p:sldId id="273" r:id="rId19"/>
    <p:sldId id="303" r:id="rId20"/>
    <p:sldId id="304" r:id="rId21"/>
    <p:sldId id="305" r:id="rId22"/>
    <p:sldId id="272" r:id="rId23"/>
    <p:sldId id="269" r:id="rId24"/>
    <p:sldId id="268" r:id="rId25"/>
    <p:sldId id="289" r:id="rId26"/>
    <p:sldId id="288" r:id="rId27"/>
    <p:sldId id="282" r:id="rId28"/>
    <p:sldId id="301" r:id="rId29"/>
    <p:sldId id="297" r:id="rId30"/>
    <p:sldId id="306" r:id="rId31"/>
    <p:sldId id="307" r:id="rId32"/>
    <p:sldId id="309" r:id="rId33"/>
    <p:sldId id="310" r:id="rId34"/>
    <p:sldId id="298" r:id="rId35"/>
    <p:sldId id="299" r:id="rId36"/>
    <p:sldId id="284" r:id="rId37"/>
    <p:sldId id="290" r:id="rId38"/>
    <p:sldId id="291" r:id="rId39"/>
    <p:sldId id="292" r:id="rId40"/>
    <p:sldId id="293" r:id="rId41"/>
    <p:sldId id="302" r:id="rId42"/>
    <p:sldId id="300" r:id="rId43"/>
    <p:sldId id="294" r:id="rId44"/>
    <p:sldId id="295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D4C10A-79DD-4599-A4C3-53BABABC6B9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5DE55A-8B12-4968-A75B-E6537B88C9DA}">
      <dgm:prSet/>
      <dgm:spPr/>
      <dgm:t>
        <a:bodyPr/>
        <a:lstStyle/>
        <a:p>
          <a:r>
            <a:rPr lang="en-US" dirty="0"/>
            <a:t>Introduction</a:t>
          </a:r>
        </a:p>
      </dgm:t>
    </dgm:pt>
    <dgm:pt modelId="{6F646BD8-7FD7-4A45-B42C-8C0513C0A8AF}" type="parTrans" cxnId="{18A96303-DD48-4DFF-9BFF-6CB9308B6166}">
      <dgm:prSet/>
      <dgm:spPr/>
      <dgm:t>
        <a:bodyPr/>
        <a:lstStyle/>
        <a:p>
          <a:endParaRPr lang="en-US"/>
        </a:p>
      </dgm:t>
    </dgm:pt>
    <dgm:pt modelId="{5DDE4DD5-1EC2-480F-96C4-52FC6A4FD8F9}" type="sibTrans" cxnId="{18A96303-DD48-4DFF-9BFF-6CB9308B6166}">
      <dgm:prSet/>
      <dgm:spPr/>
      <dgm:t>
        <a:bodyPr/>
        <a:lstStyle/>
        <a:p>
          <a:endParaRPr lang="en-US"/>
        </a:p>
      </dgm:t>
    </dgm:pt>
    <dgm:pt modelId="{45C0BA03-7B27-4645-9127-9FF14F5E4CE6}">
      <dgm:prSet/>
      <dgm:spPr/>
      <dgm:t>
        <a:bodyPr/>
        <a:lstStyle/>
        <a:p>
          <a:r>
            <a:rPr lang="en-US" dirty="0"/>
            <a:t>Problem Statement</a:t>
          </a:r>
        </a:p>
      </dgm:t>
    </dgm:pt>
    <dgm:pt modelId="{71B3F4FA-4C48-4C9D-9D3C-5A2734717FA9}" type="parTrans" cxnId="{5AB1A034-8602-44A9-A662-8809000A28C0}">
      <dgm:prSet/>
      <dgm:spPr/>
      <dgm:t>
        <a:bodyPr/>
        <a:lstStyle/>
        <a:p>
          <a:endParaRPr lang="en-US"/>
        </a:p>
      </dgm:t>
    </dgm:pt>
    <dgm:pt modelId="{96C5E601-75DB-4D97-B490-7F1932D74C53}" type="sibTrans" cxnId="{5AB1A034-8602-44A9-A662-8809000A28C0}">
      <dgm:prSet/>
      <dgm:spPr/>
      <dgm:t>
        <a:bodyPr/>
        <a:lstStyle/>
        <a:p>
          <a:endParaRPr lang="en-US"/>
        </a:p>
      </dgm:t>
    </dgm:pt>
    <dgm:pt modelId="{FD91557F-EB2B-4772-80E5-0DE18203D239}">
      <dgm:prSet/>
      <dgm:spPr/>
      <dgm:t>
        <a:bodyPr/>
        <a:lstStyle/>
        <a:p>
          <a:r>
            <a:rPr lang="en-US" dirty="0"/>
            <a:t>Dataset </a:t>
          </a:r>
        </a:p>
      </dgm:t>
    </dgm:pt>
    <dgm:pt modelId="{30608681-E4B4-4D76-8F5A-892F03BD4778}" type="parTrans" cxnId="{8812A843-62AB-4E6D-B75A-2EC47DC12293}">
      <dgm:prSet/>
      <dgm:spPr/>
      <dgm:t>
        <a:bodyPr/>
        <a:lstStyle/>
        <a:p>
          <a:endParaRPr lang="en-US"/>
        </a:p>
      </dgm:t>
    </dgm:pt>
    <dgm:pt modelId="{760C49D2-9864-412D-AAD3-DDACC05D2321}" type="sibTrans" cxnId="{8812A843-62AB-4E6D-B75A-2EC47DC12293}">
      <dgm:prSet/>
      <dgm:spPr/>
      <dgm:t>
        <a:bodyPr/>
        <a:lstStyle/>
        <a:p>
          <a:endParaRPr lang="en-US"/>
        </a:p>
      </dgm:t>
    </dgm:pt>
    <dgm:pt modelId="{CAF8E3DA-22C5-4BE9-A79B-25939A433DED}">
      <dgm:prSet/>
      <dgm:spPr/>
      <dgm:t>
        <a:bodyPr/>
        <a:lstStyle/>
        <a:p>
          <a:r>
            <a:rPr lang="en-US" dirty="0"/>
            <a:t>Model Selection and Training</a:t>
          </a:r>
        </a:p>
      </dgm:t>
    </dgm:pt>
    <dgm:pt modelId="{CEE758D1-BF86-4733-B8D4-610947AA1158}" type="parTrans" cxnId="{9AD98622-C451-4EA5-A923-D1CAA55F20F5}">
      <dgm:prSet/>
      <dgm:spPr/>
      <dgm:t>
        <a:bodyPr/>
        <a:lstStyle/>
        <a:p>
          <a:endParaRPr lang="en-US"/>
        </a:p>
      </dgm:t>
    </dgm:pt>
    <dgm:pt modelId="{45F6D075-A4F3-4CD7-A192-603D98E3357B}" type="sibTrans" cxnId="{9AD98622-C451-4EA5-A923-D1CAA55F20F5}">
      <dgm:prSet/>
      <dgm:spPr/>
      <dgm:t>
        <a:bodyPr/>
        <a:lstStyle/>
        <a:p>
          <a:endParaRPr lang="en-US"/>
        </a:p>
      </dgm:t>
    </dgm:pt>
    <dgm:pt modelId="{4F0814C6-54D2-45AE-A168-661437AF3409}">
      <dgm:prSet/>
      <dgm:spPr/>
      <dgm:t>
        <a:bodyPr/>
        <a:lstStyle/>
        <a:p>
          <a:r>
            <a:rPr lang="en-US" dirty="0"/>
            <a:t>Model Evaluation and Results</a:t>
          </a:r>
        </a:p>
      </dgm:t>
    </dgm:pt>
    <dgm:pt modelId="{1F17F032-E2D3-4A43-9177-0CE649678126}" type="parTrans" cxnId="{4BA6A662-CE6E-4BB3-834E-328110F085E8}">
      <dgm:prSet/>
      <dgm:spPr/>
      <dgm:t>
        <a:bodyPr/>
        <a:lstStyle/>
        <a:p>
          <a:endParaRPr lang="en-US"/>
        </a:p>
      </dgm:t>
    </dgm:pt>
    <dgm:pt modelId="{3A766F68-C738-4DF0-B4AE-4C791D396BB3}" type="sibTrans" cxnId="{4BA6A662-CE6E-4BB3-834E-328110F085E8}">
      <dgm:prSet/>
      <dgm:spPr/>
      <dgm:t>
        <a:bodyPr/>
        <a:lstStyle/>
        <a:p>
          <a:endParaRPr lang="en-US"/>
        </a:p>
      </dgm:t>
    </dgm:pt>
    <dgm:pt modelId="{B2C5C100-64AD-4A2A-987E-AFB6BCC21EBB}">
      <dgm:prSet/>
      <dgm:spPr/>
      <dgm:t>
        <a:bodyPr/>
        <a:lstStyle/>
        <a:p>
          <a:r>
            <a:rPr lang="en-US" dirty="0"/>
            <a:t>Visualization</a:t>
          </a:r>
        </a:p>
      </dgm:t>
    </dgm:pt>
    <dgm:pt modelId="{809FE5BF-43CF-4762-8BDC-6AC1CFA985B6}" type="parTrans" cxnId="{2A5EFC2F-8D19-4A97-83EE-E4D103C71B9E}">
      <dgm:prSet/>
      <dgm:spPr/>
      <dgm:t>
        <a:bodyPr/>
        <a:lstStyle/>
        <a:p>
          <a:endParaRPr lang="en-US"/>
        </a:p>
      </dgm:t>
    </dgm:pt>
    <dgm:pt modelId="{EC97CCCA-BF15-4471-AEB1-1ED1DA4C2D43}" type="sibTrans" cxnId="{2A5EFC2F-8D19-4A97-83EE-E4D103C71B9E}">
      <dgm:prSet/>
      <dgm:spPr/>
      <dgm:t>
        <a:bodyPr/>
        <a:lstStyle/>
        <a:p>
          <a:endParaRPr lang="en-US"/>
        </a:p>
      </dgm:t>
    </dgm:pt>
    <dgm:pt modelId="{DEAB0602-6AE9-47BB-8928-0E1443C95FF9}">
      <dgm:prSet/>
      <dgm:spPr/>
      <dgm:t>
        <a:bodyPr/>
        <a:lstStyle/>
        <a:p>
          <a:r>
            <a:rPr lang="en-US" dirty="0"/>
            <a:t>Objectives</a:t>
          </a:r>
        </a:p>
      </dgm:t>
    </dgm:pt>
    <dgm:pt modelId="{7F4C6760-0ECC-4C8E-91E8-EBCF1152053D}" type="parTrans" cxnId="{70BFE20C-EEC9-48AE-AD10-A066514067E7}">
      <dgm:prSet/>
      <dgm:spPr/>
      <dgm:t>
        <a:bodyPr/>
        <a:lstStyle/>
        <a:p>
          <a:endParaRPr lang="en-US"/>
        </a:p>
      </dgm:t>
    </dgm:pt>
    <dgm:pt modelId="{2D6B8EF5-D141-4CB2-9B98-A054EA56F631}" type="sibTrans" cxnId="{70BFE20C-EEC9-48AE-AD10-A066514067E7}">
      <dgm:prSet/>
      <dgm:spPr/>
      <dgm:t>
        <a:bodyPr/>
        <a:lstStyle/>
        <a:p>
          <a:endParaRPr lang="en-US"/>
        </a:p>
      </dgm:t>
    </dgm:pt>
    <dgm:pt modelId="{5E6E6203-1BFA-4B8D-8B10-4D4CDB770C55}">
      <dgm:prSet/>
      <dgm:spPr/>
      <dgm:t>
        <a:bodyPr/>
        <a:lstStyle/>
        <a:p>
          <a:r>
            <a:rPr lang="en-US" dirty="0"/>
            <a:t>Methodology</a:t>
          </a:r>
        </a:p>
      </dgm:t>
    </dgm:pt>
    <dgm:pt modelId="{C091D399-5D91-4634-AC4D-639E761DEF43}" type="parTrans" cxnId="{0CF57BCD-FA7B-403D-8B92-61BC16C6A243}">
      <dgm:prSet/>
      <dgm:spPr/>
      <dgm:t>
        <a:bodyPr/>
        <a:lstStyle/>
        <a:p>
          <a:endParaRPr lang="en-US"/>
        </a:p>
      </dgm:t>
    </dgm:pt>
    <dgm:pt modelId="{EFB75093-630A-4A06-BEE5-4CA782E5E5E8}" type="sibTrans" cxnId="{0CF57BCD-FA7B-403D-8B92-61BC16C6A243}">
      <dgm:prSet/>
      <dgm:spPr/>
      <dgm:t>
        <a:bodyPr/>
        <a:lstStyle/>
        <a:p>
          <a:endParaRPr lang="en-US"/>
        </a:p>
      </dgm:t>
    </dgm:pt>
    <dgm:pt modelId="{C13BCA6D-E861-4C73-A08C-AF8117FF93F8}">
      <dgm:prSet/>
      <dgm:spPr/>
      <dgm:t>
        <a:bodyPr/>
        <a:lstStyle/>
        <a:p>
          <a:r>
            <a:rPr lang="en-US"/>
            <a:t>Challenges</a:t>
          </a:r>
          <a:endParaRPr lang="en-US" dirty="0"/>
        </a:p>
      </dgm:t>
    </dgm:pt>
    <dgm:pt modelId="{5345F90D-8C89-47A4-BC70-8B0AB1D995BD}" type="parTrans" cxnId="{5C1766F4-2FEB-486D-8C45-30509412CCE3}">
      <dgm:prSet/>
      <dgm:spPr/>
      <dgm:t>
        <a:bodyPr/>
        <a:lstStyle/>
        <a:p>
          <a:endParaRPr lang="en-US"/>
        </a:p>
      </dgm:t>
    </dgm:pt>
    <dgm:pt modelId="{1AA15E8A-A16B-41C6-B490-9C9596E6D85B}" type="sibTrans" cxnId="{5C1766F4-2FEB-486D-8C45-30509412CCE3}">
      <dgm:prSet/>
      <dgm:spPr/>
      <dgm:t>
        <a:bodyPr/>
        <a:lstStyle/>
        <a:p>
          <a:endParaRPr lang="en-US"/>
        </a:p>
      </dgm:t>
    </dgm:pt>
    <dgm:pt modelId="{0F8F2D59-E7D4-4F59-98A7-14A4AEADD02B}">
      <dgm:prSet/>
      <dgm:spPr/>
      <dgm:t>
        <a:bodyPr/>
        <a:lstStyle/>
        <a:p>
          <a:r>
            <a:rPr lang="en-US" dirty="0"/>
            <a:t>Conclusion and Future Enhancements</a:t>
          </a:r>
        </a:p>
      </dgm:t>
    </dgm:pt>
    <dgm:pt modelId="{D481050E-2562-4663-83F7-BF26255997BD}" type="parTrans" cxnId="{04F59C03-373F-4A3E-A859-737DA16F762C}">
      <dgm:prSet/>
      <dgm:spPr/>
      <dgm:t>
        <a:bodyPr/>
        <a:lstStyle/>
        <a:p>
          <a:endParaRPr lang="en-US"/>
        </a:p>
      </dgm:t>
    </dgm:pt>
    <dgm:pt modelId="{5D5694F5-DE0A-47FA-B901-52AA9A680D51}" type="sibTrans" cxnId="{04F59C03-373F-4A3E-A859-737DA16F762C}">
      <dgm:prSet/>
      <dgm:spPr/>
      <dgm:t>
        <a:bodyPr/>
        <a:lstStyle/>
        <a:p>
          <a:endParaRPr lang="en-US"/>
        </a:p>
      </dgm:t>
    </dgm:pt>
    <dgm:pt modelId="{2CEAEE13-9EDE-4A59-AB28-B5D135B19220}">
      <dgm:prSet/>
      <dgm:spPr/>
      <dgm:t>
        <a:bodyPr/>
        <a:lstStyle/>
        <a:p>
          <a:r>
            <a:rPr lang="en-US" dirty="0"/>
            <a:t>Literature Review</a:t>
          </a:r>
        </a:p>
      </dgm:t>
    </dgm:pt>
    <dgm:pt modelId="{BE0F9EE1-4A53-4295-92DD-41323984A97D}" type="parTrans" cxnId="{A53E5D80-66B7-4410-9A23-AA832AF41D7B}">
      <dgm:prSet/>
      <dgm:spPr/>
      <dgm:t>
        <a:bodyPr/>
        <a:lstStyle/>
        <a:p>
          <a:endParaRPr lang="en-US"/>
        </a:p>
      </dgm:t>
    </dgm:pt>
    <dgm:pt modelId="{3664A110-D766-4C44-B5AE-B4ECBE717057}" type="sibTrans" cxnId="{A53E5D80-66B7-4410-9A23-AA832AF41D7B}">
      <dgm:prSet/>
      <dgm:spPr/>
      <dgm:t>
        <a:bodyPr/>
        <a:lstStyle/>
        <a:p>
          <a:endParaRPr lang="en-US"/>
        </a:p>
      </dgm:t>
    </dgm:pt>
    <dgm:pt modelId="{C00BDE18-7F7D-46F9-8717-4D0C1AE3617A}">
      <dgm:prSet/>
      <dgm:spPr/>
      <dgm:t>
        <a:bodyPr/>
        <a:lstStyle/>
        <a:p>
          <a:r>
            <a:rPr lang="en-US" dirty="0"/>
            <a:t>Requirements</a:t>
          </a:r>
        </a:p>
      </dgm:t>
    </dgm:pt>
    <dgm:pt modelId="{4AB680FB-B16A-4E3E-9E58-423AA8F76382}" type="parTrans" cxnId="{45E9AFC5-1583-4514-BBAF-981D9A58857D}">
      <dgm:prSet/>
      <dgm:spPr/>
      <dgm:t>
        <a:bodyPr/>
        <a:lstStyle/>
        <a:p>
          <a:endParaRPr lang="en-US"/>
        </a:p>
      </dgm:t>
    </dgm:pt>
    <dgm:pt modelId="{D44B82CE-C8C6-422F-A7C8-5570757CDFE8}" type="sibTrans" cxnId="{45E9AFC5-1583-4514-BBAF-981D9A58857D}">
      <dgm:prSet/>
      <dgm:spPr/>
      <dgm:t>
        <a:bodyPr/>
        <a:lstStyle/>
        <a:p>
          <a:endParaRPr lang="en-US"/>
        </a:p>
      </dgm:t>
    </dgm:pt>
    <dgm:pt modelId="{AC3E66AD-9431-4979-A4DD-2AA86D898F7F}" type="pres">
      <dgm:prSet presAssocID="{78D4C10A-79DD-4599-A4C3-53BABABC6B92}" presName="vert0" presStyleCnt="0">
        <dgm:presLayoutVars>
          <dgm:dir/>
          <dgm:animOne val="branch"/>
          <dgm:animLvl val="lvl"/>
        </dgm:presLayoutVars>
      </dgm:prSet>
      <dgm:spPr/>
    </dgm:pt>
    <dgm:pt modelId="{41B5C8FB-F62A-4345-8E3B-F3C1690F7351}" type="pres">
      <dgm:prSet presAssocID="{295DE55A-8B12-4968-A75B-E6537B88C9DA}" presName="thickLine" presStyleLbl="alignNode1" presStyleIdx="0" presStyleCnt="12"/>
      <dgm:spPr/>
    </dgm:pt>
    <dgm:pt modelId="{F3B98BA1-703C-4D69-842B-C4888FA8C525}" type="pres">
      <dgm:prSet presAssocID="{295DE55A-8B12-4968-A75B-E6537B88C9DA}" presName="horz1" presStyleCnt="0"/>
      <dgm:spPr/>
    </dgm:pt>
    <dgm:pt modelId="{12E5C2D5-49F5-4C52-839E-BD4836F64430}" type="pres">
      <dgm:prSet presAssocID="{295DE55A-8B12-4968-A75B-E6537B88C9DA}" presName="tx1" presStyleLbl="revTx" presStyleIdx="0" presStyleCnt="12"/>
      <dgm:spPr/>
    </dgm:pt>
    <dgm:pt modelId="{64A59620-C1A8-4254-9A73-47CB84B3411C}" type="pres">
      <dgm:prSet presAssocID="{295DE55A-8B12-4968-A75B-E6537B88C9DA}" presName="vert1" presStyleCnt="0"/>
      <dgm:spPr/>
    </dgm:pt>
    <dgm:pt modelId="{D110C9BE-B303-409D-AAF0-E3E19AB98800}" type="pres">
      <dgm:prSet presAssocID="{45C0BA03-7B27-4645-9127-9FF14F5E4CE6}" presName="thickLine" presStyleLbl="alignNode1" presStyleIdx="1" presStyleCnt="12"/>
      <dgm:spPr/>
    </dgm:pt>
    <dgm:pt modelId="{27D464B8-BFF8-4CDB-8001-41E0EA7E528B}" type="pres">
      <dgm:prSet presAssocID="{45C0BA03-7B27-4645-9127-9FF14F5E4CE6}" presName="horz1" presStyleCnt="0"/>
      <dgm:spPr/>
    </dgm:pt>
    <dgm:pt modelId="{280C09A1-AAE7-4679-84C5-8E6068C63000}" type="pres">
      <dgm:prSet presAssocID="{45C0BA03-7B27-4645-9127-9FF14F5E4CE6}" presName="tx1" presStyleLbl="revTx" presStyleIdx="1" presStyleCnt="12"/>
      <dgm:spPr/>
    </dgm:pt>
    <dgm:pt modelId="{6E2E019A-1D03-4A1F-981C-BCEF4C9AE01D}" type="pres">
      <dgm:prSet presAssocID="{45C0BA03-7B27-4645-9127-9FF14F5E4CE6}" presName="vert1" presStyleCnt="0"/>
      <dgm:spPr/>
    </dgm:pt>
    <dgm:pt modelId="{0F28A3E3-D3F2-4EB5-8BE7-10DDBC9588CA}" type="pres">
      <dgm:prSet presAssocID="{DEAB0602-6AE9-47BB-8928-0E1443C95FF9}" presName="thickLine" presStyleLbl="alignNode1" presStyleIdx="2" presStyleCnt="12"/>
      <dgm:spPr/>
    </dgm:pt>
    <dgm:pt modelId="{3577B7EF-E0DD-4AB6-B347-38BB294F4DD1}" type="pres">
      <dgm:prSet presAssocID="{DEAB0602-6AE9-47BB-8928-0E1443C95FF9}" presName="horz1" presStyleCnt="0"/>
      <dgm:spPr/>
    </dgm:pt>
    <dgm:pt modelId="{A7992A89-478B-4B26-8B0F-F2D4E0DAE878}" type="pres">
      <dgm:prSet presAssocID="{DEAB0602-6AE9-47BB-8928-0E1443C95FF9}" presName="tx1" presStyleLbl="revTx" presStyleIdx="2" presStyleCnt="12"/>
      <dgm:spPr/>
    </dgm:pt>
    <dgm:pt modelId="{5057FB74-B80B-407F-AC5C-B5BE3C3FEEAA}" type="pres">
      <dgm:prSet presAssocID="{DEAB0602-6AE9-47BB-8928-0E1443C95FF9}" presName="vert1" presStyleCnt="0"/>
      <dgm:spPr/>
    </dgm:pt>
    <dgm:pt modelId="{B2B6C4CE-913E-4D78-8979-332B2521AD33}" type="pres">
      <dgm:prSet presAssocID="{2CEAEE13-9EDE-4A59-AB28-B5D135B19220}" presName="thickLine" presStyleLbl="alignNode1" presStyleIdx="3" presStyleCnt="12"/>
      <dgm:spPr/>
    </dgm:pt>
    <dgm:pt modelId="{37555F6E-3855-48B3-A990-8EFA05103BED}" type="pres">
      <dgm:prSet presAssocID="{2CEAEE13-9EDE-4A59-AB28-B5D135B19220}" presName="horz1" presStyleCnt="0"/>
      <dgm:spPr/>
    </dgm:pt>
    <dgm:pt modelId="{83410F82-9F29-4C43-9C77-87FA2FE95C76}" type="pres">
      <dgm:prSet presAssocID="{2CEAEE13-9EDE-4A59-AB28-B5D135B19220}" presName="tx1" presStyleLbl="revTx" presStyleIdx="3" presStyleCnt="12"/>
      <dgm:spPr/>
    </dgm:pt>
    <dgm:pt modelId="{BF3B8966-161B-4996-949A-1A9233A880EE}" type="pres">
      <dgm:prSet presAssocID="{2CEAEE13-9EDE-4A59-AB28-B5D135B19220}" presName="vert1" presStyleCnt="0"/>
      <dgm:spPr/>
    </dgm:pt>
    <dgm:pt modelId="{F883F596-134F-4716-941D-A923E070CA10}" type="pres">
      <dgm:prSet presAssocID="{FD91557F-EB2B-4772-80E5-0DE18203D239}" presName="thickLine" presStyleLbl="alignNode1" presStyleIdx="4" presStyleCnt="12"/>
      <dgm:spPr/>
    </dgm:pt>
    <dgm:pt modelId="{38DE4C26-B96F-48D2-82AE-C12486070E74}" type="pres">
      <dgm:prSet presAssocID="{FD91557F-EB2B-4772-80E5-0DE18203D239}" presName="horz1" presStyleCnt="0"/>
      <dgm:spPr/>
    </dgm:pt>
    <dgm:pt modelId="{11D960E0-7DA3-4B63-B945-70EE0EC2D4AF}" type="pres">
      <dgm:prSet presAssocID="{FD91557F-EB2B-4772-80E5-0DE18203D239}" presName="tx1" presStyleLbl="revTx" presStyleIdx="4" presStyleCnt="12"/>
      <dgm:spPr/>
    </dgm:pt>
    <dgm:pt modelId="{DC0A43FE-7148-4045-A5C2-DE811ECED639}" type="pres">
      <dgm:prSet presAssocID="{FD91557F-EB2B-4772-80E5-0DE18203D239}" presName="vert1" presStyleCnt="0"/>
      <dgm:spPr/>
    </dgm:pt>
    <dgm:pt modelId="{D567E793-7DDF-47D2-926F-3ECB510E8907}" type="pres">
      <dgm:prSet presAssocID="{C00BDE18-7F7D-46F9-8717-4D0C1AE3617A}" presName="thickLine" presStyleLbl="alignNode1" presStyleIdx="5" presStyleCnt="12"/>
      <dgm:spPr/>
    </dgm:pt>
    <dgm:pt modelId="{9368ABB5-772C-484D-A46B-0D422460DE11}" type="pres">
      <dgm:prSet presAssocID="{C00BDE18-7F7D-46F9-8717-4D0C1AE3617A}" presName="horz1" presStyleCnt="0"/>
      <dgm:spPr/>
    </dgm:pt>
    <dgm:pt modelId="{C91A6A70-E2DB-401F-8311-13E85605ACF4}" type="pres">
      <dgm:prSet presAssocID="{C00BDE18-7F7D-46F9-8717-4D0C1AE3617A}" presName="tx1" presStyleLbl="revTx" presStyleIdx="5" presStyleCnt="12"/>
      <dgm:spPr/>
    </dgm:pt>
    <dgm:pt modelId="{88FF0852-012B-49D3-803E-E2A1D815096F}" type="pres">
      <dgm:prSet presAssocID="{C00BDE18-7F7D-46F9-8717-4D0C1AE3617A}" presName="vert1" presStyleCnt="0"/>
      <dgm:spPr/>
    </dgm:pt>
    <dgm:pt modelId="{53014EE8-6EC8-4948-AFE5-D55B838BA032}" type="pres">
      <dgm:prSet presAssocID="{5E6E6203-1BFA-4B8D-8B10-4D4CDB770C55}" presName="thickLine" presStyleLbl="alignNode1" presStyleIdx="6" presStyleCnt="12"/>
      <dgm:spPr/>
    </dgm:pt>
    <dgm:pt modelId="{B42E165C-E3DC-407C-A02D-A2FDED6316D5}" type="pres">
      <dgm:prSet presAssocID="{5E6E6203-1BFA-4B8D-8B10-4D4CDB770C55}" presName="horz1" presStyleCnt="0"/>
      <dgm:spPr/>
    </dgm:pt>
    <dgm:pt modelId="{2245B699-06D3-41A2-8132-6B9BF4BCA16C}" type="pres">
      <dgm:prSet presAssocID="{5E6E6203-1BFA-4B8D-8B10-4D4CDB770C55}" presName="tx1" presStyleLbl="revTx" presStyleIdx="6" presStyleCnt="12"/>
      <dgm:spPr/>
    </dgm:pt>
    <dgm:pt modelId="{201710DF-E62A-4956-A845-9071FFEC7FCE}" type="pres">
      <dgm:prSet presAssocID="{5E6E6203-1BFA-4B8D-8B10-4D4CDB770C55}" presName="vert1" presStyleCnt="0"/>
      <dgm:spPr/>
    </dgm:pt>
    <dgm:pt modelId="{E561E9DF-A096-491E-A18C-3582180F7D04}" type="pres">
      <dgm:prSet presAssocID="{CAF8E3DA-22C5-4BE9-A79B-25939A433DED}" presName="thickLine" presStyleLbl="alignNode1" presStyleIdx="7" presStyleCnt="12"/>
      <dgm:spPr/>
    </dgm:pt>
    <dgm:pt modelId="{5EEEBE2E-E312-495F-95C7-28BAFE7C6DBB}" type="pres">
      <dgm:prSet presAssocID="{CAF8E3DA-22C5-4BE9-A79B-25939A433DED}" presName="horz1" presStyleCnt="0"/>
      <dgm:spPr/>
    </dgm:pt>
    <dgm:pt modelId="{F67D8075-700A-4347-AD91-763453C528BF}" type="pres">
      <dgm:prSet presAssocID="{CAF8E3DA-22C5-4BE9-A79B-25939A433DED}" presName="tx1" presStyleLbl="revTx" presStyleIdx="7" presStyleCnt="12"/>
      <dgm:spPr/>
    </dgm:pt>
    <dgm:pt modelId="{27E6134C-B250-4C34-ABC9-5C30AC6E35C7}" type="pres">
      <dgm:prSet presAssocID="{CAF8E3DA-22C5-4BE9-A79B-25939A433DED}" presName="vert1" presStyleCnt="0"/>
      <dgm:spPr/>
    </dgm:pt>
    <dgm:pt modelId="{C70CEEEF-FB67-42C3-9E1A-E9DFED699DA4}" type="pres">
      <dgm:prSet presAssocID="{4F0814C6-54D2-45AE-A168-661437AF3409}" presName="thickLine" presStyleLbl="alignNode1" presStyleIdx="8" presStyleCnt="12"/>
      <dgm:spPr/>
    </dgm:pt>
    <dgm:pt modelId="{E3948857-6737-4B5B-82C7-E101D3FF6ED7}" type="pres">
      <dgm:prSet presAssocID="{4F0814C6-54D2-45AE-A168-661437AF3409}" presName="horz1" presStyleCnt="0"/>
      <dgm:spPr/>
    </dgm:pt>
    <dgm:pt modelId="{804DB17A-F169-4988-9059-3EBE55F91591}" type="pres">
      <dgm:prSet presAssocID="{4F0814C6-54D2-45AE-A168-661437AF3409}" presName="tx1" presStyleLbl="revTx" presStyleIdx="8" presStyleCnt="12"/>
      <dgm:spPr/>
    </dgm:pt>
    <dgm:pt modelId="{0EB84200-8631-4E7C-9521-56A54093320C}" type="pres">
      <dgm:prSet presAssocID="{4F0814C6-54D2-45AE-A168-661437AF3409}" presName="vert1" presStyleCnt="0"/>
      <dgm:spPr/>
    </dgm:pt>
    <dgm:pt modelId="{E53AC986-2CE0-4CC5-A66A-CC5C07475FEA}" type="pres">
      <dgm:prSet presAssocID="{B2C5C100-64AD-4A2A-987E-AFB6BCC21EBB}" presName="thickLine" presStyleLbl="alignNode1" presStyleIdx="9" presStyleCnt="12"/>
      <dgm:spPr/>
    </dgm:pt>
    <dgm:pt modelId="{A428F673-46FD-41FE-9E31-0FB3EBB8557D}" type="pres">
      <dgm:prSet presAssocID="{B2C5C100-64AD-4A2A-987E-AFB6BCC21EBB}" presName="horz1" presStyleCnt="0"/>
      <dgm:spPr/>
    </dgm:pt>
    <dgm:pt modelId="{3FB6532A-0C24-40A0-BA73-B7E3F5CC1EB9}" type="pres">
      <dgm:prSet presAssocID="{B2C5C100-64AD-4A2A-987E-AFB6BCC21EBB}" presName="tx1" presStyleLbl="revTx" presStyleIdx="9" presStyleCnt="12"/>
      <dgm:spPr/>
    </dgm:pt>
    <dgm:pt modelId="{30DC6DE7-8A01-4DAE-B1A6-58DAD1C0512F}" type="pres">
      <dgm:prSet presAssocID="{B2C5C100-64AD-4A2A-987E-AFB6BCC21EBB}" presName="vert1" presStyleCnt="0"/>
      <dgm:spPr/>
    </dgm:pt>
    <dgm:pt modelId="{A30DD280-685E-491E-AB2C-C2E2A3F56C85}" type="pres">
      <dgm:prSet presAssocID="{C13BCA6D-E861-4C73-A08C-AF8117FF93F8}" presName="thickLine" presStyleLbl="alignNode1" presStyleIdx="10" presStyleCnt="12"/>
      <dgm:spPr/>
    </dgm:pt>
    <dgm:pt modelId="{BD48E707-A61F-41E0-8ACD-B487047209A3}" type="pres">
      <dgm:prSet presAssocID="{C13BCA6D-E861-4C73-A08C-AF8117FF93F8}" presName="horz1" presStyleCnt="0"/>
      <dgm:spPr/>
    </dgm:pt>
    <dgm:pt modelId="{FA4BC19C-A519-41ED-9386-E4ACE838E776}" type="pres">
      <dgm:prSet presAssocID="{C13BCA6D-E861-4C73-A08C-AF8117FF93F8}" presName="tx1" presStyleLbl="revTx" presStyleIdx="10" presStyleCnt="12"/>
      <dgm:spPr/>
    </dgm:pt>
    <dgm:pt modelId="{B0DA271F-C453-4254-809A-2C210EBA16C8}" type="pres">
      <dgm:prSet presAssocID="{C13BCA6D-E861-4C73-A08C-AF8117FF93F8}" presName="vert1" presStyleCnt="0"/>
      <dgm:spPr/>
    </dgm:pt>
    <dgm:pt modelId="{AD645C63-03B5-4ADF-96E9-BD4BB4064AC5}" type="pres">
      <dgm:prSet presAssocID="{0F8F2D59-E7D4-4F59-98A7-14A4AEADD02B}" presName="thickLine" presStyleLbl="alignNode1" presStyleIdx="11" presStyleCnt="12"/>
      <dgm:spPr/>
    </dgm:pt>
    <dgm:pt modelId="{C058E3F3-38DE-4A41-BF73-4262DEEB95EE}" type="pres">
      <dgm:prSet presAssocID="{0F8F2D59-E7D4-4F59-98A7-14A4AEADD02B}" presName="horz1" presStyleCnt="0"/>
      <dgm:spPr/>
    </dgm:pt>
    <dgm:pt modelId="{E4C2069A-65CD-49A2-96ED-D720B8141825}" type="pres">
      <dgm:prSet presAssocID="{0F8F2D59-E7D4-4F59-98A7-14A4AEADD02B}" presName="tx1" presStyleLbl="revTx" presStyleIdx="11" presStyleCnt="12"/>
      <dgm:spPr/>
    </dgm:pt>
    <dgm:pt modelId="{C70128B8-F593-4ADE-AB3D-53786E3798CB}" type="pres">
      <dgm:prSet presAssocID="{0F8F2D59-E7D4-4F59-98A7-14A4AEADD02B}" presName="vert1" presStyleCnt="0"/>
      <dgm:spPr/>
    </dgm:pt>
  </dgm:ptLst>
  <dgm:cxnLst>
    <dgm:cxn modelId="{52462F00-8F8B-418D-98A1-C403D491BCC4}" type="presOf" srcId="{FD91557F-EB2B-4772-80E5-0DE18203D239}" destId="{11D960E0-7DA3-4B63-B945-70EE0EC2D4AF}" srcOrd="0" destOrd="0" presId="urn:microsoft.com/office/officeart/2008/layout/LinedList"/>
    <dgm:cxn modelId="{C78D5C01-02C4-4557-8D40-371C0237C807}" type="presOf" srcId="{295DE55A-8B12-4968-A75B-E6537B88C9DA}" destId="{12E5C2D5-49F5-4C52-839E-BD4836F64430}" srcOrd="0" destOrd="0" presId="urn:microsoft.com/office/officeart/2008/layout/LinedList"/>
    <dgm:cxn modelId="{E0E71E03-8683-43C5-9920-2F23CFB645EA}" type="presOf" srcId="{2CEAEE13-9EDE-4A59-AB28-B5D135B19220}" destId="{83410F82-9F29-4C43-9C77-87FA2FE95C76}" srcOrd="0" destOrd="0" presId="urn:microsoft.com/office/officeart/2008/layout/LinedList"/>
    <dgm:cxn modelId="{58A35B03-D4BE-466F-B48B-4BFD60B4B7B0}" type="presOf" srcId="{4F0814C6-54D2-45AE-A168-661437AF3409}" destId="{804DB17A-F169-4988-9059-3EBE55F91591}" srcOrd="0" destOrd="0" presId="urn:microsoft.com/office/officeart/2008/layout/LinedList"/>
    <dgm:cxn modelId="{18A96303-DD48-4DFF-9BFF-6CB9308B6166}" srcId="{78D4C10A-79DD-4599-A4C3-53BABABC6B92}" destId="{295DE55A-8B12-4968-A75B-E6537B88C9DA}" srcOrd="0" destOrd="0" parTransId="{6F646BD8-7FD7-4A45-B42C-8C0513C0A8AF}" sibTransId="{5DDE4DD5-1EC2-480F-96C4-52FC6A4FD8F9}"/>
    <dgm:cxn modelId="{04F59C03-373F-4A3E-A859-737DA16F762C}" srcId="{78D4C10A-79DD-4599-A4C3-53BABABC6B92}" destId="{0F8F2D59-E7D4-4F59-98A7-14A4AEADD02B}" srcOrd="11" destOrd="0" parTransId="{D481050E-2562-4663-83F7-BF26255997BD}" sibTransId="{5D5694F5-DE0A-47FA-B901-52AA9A680D51}"/>
    <dgm:cxn modelId="{70BFE20C-EEC9-48AE-AD10-A066514067E7}" srcId="{78D4C10A-79DD-4599-A4C3-53BABABC6B92}" destId="{DEAB0602-6AE9-47BB-8928-0E1443C95FF9}" srcOrd="2" destOrd="0" parTransId="{7F4C6760-0ECC-4C8E-91E8-EBCF1152053D}" sibTransId="{2D6B8EF5-D141-4CB2-9B98-A054EA56F631}"/>
    <dgm:cxn modelId="{9AD98622-C451-4EA5-A923-D1CAA55F20F5}" srcId="{78D4C10A-79DD-4599-A4C3-53BABABC6B92}" destId="{CAF8E3DA-22C5-4BE9-A79B-25939A433DED}" srcOrd="7" destOrd="0" parTransId="{CEE758D1-BF86-4733-B8D4-610947AA1158}" sibTransId="{45F6D075-A4F3-4CD7-A192-603D98E3357B}"/>
    <dgm:cxn modelId="{53E2242D-BA87-4335-9E55-83378FB7C6E0}" type="presOf" srcId="{45C0BA03-7B27-4645-9127-9FF14F5E4CE6}" destId="{280C09A1-AAE7-4679-84C5-8E6068C63000}" srcOrd="0" destOrd="0" presId="urn:microsoft.com/office/officeart/2008/layout/LinedList"/>
    <dgm:cxn modelId="{2A5EFC2F-8D19-4A97-83EE-E4D103C71B9E}" srcId="{78D4C10A-79DD-4599-A4C3-53BABABC6B92}" destId="{B2C5C100-64AD-4A2A-987E-AFB6BCC21EBB}" srcOrd="9" destOrd="0" parTransId="{809FE5BF-43CF-4762-8BDC-6AC1CFA985B6}" sibTransId="{EC97CCCA-BF15-4471-AEB1-1ED1DA4C2D43}"/>
    <dgm:cxn modelId="{5AB1A034-8602-44A9-A662-8809000A28C0}" srcId="{78D4C10A-79DD-4599-A4C3-53BABABC6B92}" destId="{45C0BA03-7B27-4645-9127-9FF14F5E4CE6}" srcOrd="1" destOrd="0" parTransId="{71B3F4FA-4C48-4C9D-9D3C-5A2734717FA9}" sibTransId="{96C5E601-75DB-4D97-B490-7F1932D74C53}"/>
    <dgm:cxn modelId="{A9F1063D-EA0E-40FA-88CA-EB746D2ADF05}" type="presOf" srcId="{78D4C10A-79DD-4599-A4C3-53BABABC6B92}" destId="{AC3E66AD-9431-4979-A4DD-2AA86D898F7F}" srcOrd="0" destOrd="0" presId="urn:microsoft.com/office/officeart/2008/layout/LinedList"/>
    <dgm:cxn modelId="{21CB1040-ED44-4F04-8937-A683AF2CF3AC}" type="presOf" srcId="{C13BCA6D-E861-4C73-A08C-AF8117FF93F8}" destId="{FA4BC19C-A519-41ED-9386-E4ACE838E776}" srcOrd="0" destOrd="0" presId="urn:microsoft.com/office/officeart/2008/layout/LinedList"/>
    <dgm:cxn modelId="{4BA6A662-CE6E-4BB3-834E-328110F085E8}" srcId="{78D4C10A-79DD-4599-A4C3-53BABABC6B92}" destId="{4F0814C6-54D2-45AE-A168-661437AF3409}" srcOrd="8" destOrd="0" parTransId="{1F17F032-E2D3-4A43-9177-0CE649678126}" sibTransId="{3A766F68-C738-4DF0-B4AE-4C791D396BB3}"/>
    <dgm:cxn modelId="{8812A843-62AB-4E6D-B75A-2EC47DC12293}" srcId="{78D4C10A-79DD-4599-A4C3-53BABABC6B92}" destId="{FD91557F-EB2B-4772-80E5-0DE18203D239}" srcOrd="4" destOrd="0" parTransId="{30608681-E4B4-4D76-8F5A-892F03BD4778}" sibTransId="{760C49D2-9864-412D-AAD3-DDACC05D2321}"/>
    <dgm:cxn modelId="{440CA869-ACA8-4C55-B89C-311E52DA1D53}" type="presOf" srcId="{0F8F2D59-E7D4-4F59-98A7-14A4AEADD02B}" destId="{E4C2069A-65CD-49A2-96ED-D720B8141825}" srcOrd="0" destOrd="0" presId="urn:microsoft.com/office/officeart/2008/layout/LinedList"/>
    <dgm:cxn modelId="{549DF075-970D-440C-875D-9FE061FD81FB}" type="presOf" srcId="{5E6E6203-1BFA-4B8D-8B10-4D4CDB770C55}" destId="{2245B699-06D3-41A2-8132-6B9BF4BCA16C}" srcOrd="0" destOrd="0" presId="urn:microsoft.com/office/officeart/2008/layout/LinedList"/>
    <dgm:cxn modelId="{A53E5D80-66B7-4410-9A23-AA832AF41D7B}" srcId="{78D4C10A-79DD-4599-A4C3-53BABABC6B92}" destId="{2CEAEE13-9EDE-4A59-AB28-B5D135B19220}" srcOrd="3" destOrd="0" parTransId="{BE0F9EE1-4A53-4295-92DD-41323984A97D}" sibTransId="{3664A110-D766-4C44-B5AE-B4ECBE717057}"/>
    <dgm:cxn modelId="{E79EA6A1-9CAE-4936-A4DA-A9604B4A46FE}" type="presOf" srcId="{C00BDE18-7F7D-46F9-8717-4D0C1AE3617A}" destId="{C91A6A70-E2DB-401F-8311-13E85605ACF4}" srcOrd="0" destOrd="0" presId="urn:microsoft.com/office/officeart/2008/layout/LinedList"/>
    <dgm:cxn modelId="{CF2B21AC-9A84-4138-90A9-C59157048747}" type="presOf" srcId="{B2C5C100-64AD-4A2A-987E-AFB6BCC21EBB}" destId="{3FB6532A-0C24-40A0-BA73-B7E3F5CC1EB9}" srcOrd="0" destOrd="0" presId="urn:microsoft.com/office/officeart/2008/layout/LinedList"/>
    <dgm:cxn modelId="{AB94EBC2-F97A-4880-9D01-EB2D751E193F}" type="presOf" srcId="{CAF8E3DA-22C5-4BE9-A79B-25939A433DED}" destId="{F67D8075-700A-4347-AD91-763453C528BF}" srcOrd="0" destOrd="0" presId="urn:microsoft.com/office/officeart/2008/layout/LinedList"/>
    <dgm:cxn modelId="{45E9AFC5-1583-4514-BBAF-981D9A58857D}" srcId="{78D4C10A-79DD-4599-A4C3-53BABABC6B92}" destId="{C00BDE18-7F7D-46F9-8717-4D0C1AE3617A}" srcOrd="5" destOrd="0" parTransId="{4AB680FB-B16A-4E3E-9E58-423AA8F76382}" sibTransId="{D44B82CE-C8C6-422F-A7C8-5570757CDFE8}"/>
    <dgm:cxn modelId="{0CF57BCD-FA7B-403D-8B92-61BC16C6A243}" srcId="{78D4C10A-79DD-4599-A4C3-53BABABC6B92}" destId="{5E6E6203-1BFA-4B8D-8B10-4D4CDB770C55}" srcOrd="6" destOrd="0" parTransId="{C091D399-5D91-4634-AC4D-639E761DEF43}" sibTransId="{EFB75093-630A-4A06-BEE5-4CA782E5E5E8}"/>
    <dgm:cxn modelId="{5C1766F4-2FEB-486D-8C45-30509412CCE3}" srcId="{78D4C10A-79DD-4599-A4C3-53BABABC6B92}" destId="{C13BCA6D-E861-4C73-A08C-AF8117FF93F8}" srcOrd="10" destOrd="0" parTransId="{5345F90D-8C89-47A4-BC70-8B0AB1D995BD}" sibTransId="{1AA15E8A-A16B-41C6-B490-9C9596E6D85B}"/>
    <dgm:cxn modelId="{2294FEFD-25B0-466A-808D-0A75ED6DD739}" type="presOf" srcId="{DEAB0602-6AE9-47BB-8928-0E1443C95FF9}" destId="{A7992A89-478B-4B26-8B0F-F2D4E0DAE878}" srcOrd="0" destOrd="0" presId="urn:microsoft.com/office/officeart/2008/layout/LinedList"/>
    <dgm:cxn modelId="{3CBCB082-D89E-42EB-AA9C-EC4027475ECE}" type="presParOf" srcId="{AC3E66AD-9431-4979-A4DD-2AA86D898F7F}" destId="{41B5C8FB-F62A-4345-8E3B-F3C1690F7351}" srcOrd="0" destOrd="0" presId="urn:microsoft.com/office/officeart/2008/layout/LinedList"/>
    <dgm:cxn modelId="{FEE9CE27-89C1-4D25-BB6F-374CCFEBAC0E}" type="presParOf" srcId="{AC3E66AD-9431-4979-A4DD-2AA86D898F7F}" destId="{F3B98BA1-703C-4D69-842B-C4888FA8C525}" srcOrd="1" destOrd="0" presId="urn:microsoft.com/office/officeart/2008/layout/LinedList"/>
    <dgm:cxn modelId="{4356568C-C0DA-4B13-A9BE-C93FD8F7F642}" type="presParOf" srcId="{F3B98BA1-703C-4D69-842B-C4888FA8C525}" destId="{12E5C2D5-49F5-4C52-839E-BD4836F64430}" srcOrd="0" destOrd="0" presId="urn:microsoft.com/office/officeart/2008/layout/LinedList"/>
    <dgm:cxn modelId="{1DE4B693-104E-47BF-ADDA-AADA60193CB9}" type="presParOf" srcId="{F3B98BA1-703C-4D69-842B-C4888FA8C525}" destId="{64A59620-C1A8-4254-9A73-47CB84B3411C}" srcOrd="1" destOrd="0" presId="urn:microsoft.com/office/officeart/2008/layout/LinedList"/>
    <dgm:cxn modelId="{0B81ED19-E457-42A1-92D4-8FE4413E8E45}" type="presParOf" srcId="{AC3E66AD-9431-4979-A4DD-2AA86D898F7F}" destId="{D110C9BE-B303-409D-AAF0-E3E19AB98800}" srcOrd="2" destOrd="0" presId="urn:microsoft.com/office/officeart/2008/layout/LinedList"/>
    <dgm:cxn modelId="{EC58FB53-6F9F-432B-ABD7-B09BFF363191}" type="presParOf" srcId="{AC3E66AD-9431-4979-A4DD-2AA86D898F7F}" destId="{27D464B8-BFF8-4CDB-8001-41E0EA7E528B}" srcOrd="3" destOrd="0" presId="urn:microsoft.com/office/officeart/2008/layout/LinedList"/>
    <dgm:cxn modelId="{06E4C9B1-DB95-4BB5-9351-A1E3BE69A85C}" type="presParOf" srcId="{27D464B8-BFF8-4CDB-8001-41E0EA7E528B}" destId="{280C09A1-AAE7-4679-84C5-8E6068C63000}" srcOrd="0" destOrd="0" presId="urn:microsoft.com/office/officeart/2008/layout/LinedList"/>
    <dgm:cxn modelId="{9CD7C949-3533-4480-911C-2F1912F06E92}" type="presParOf" srcId="{27D464B8-BFF8-4CDB-8001-41E0EA7E528B}" destId="{6E2E019A-1D03-4A1F-981C-BCEF4C9AE01D}" srcOrd="1" destOrd="0" presId="urn:microsoft.com/office/officeart/2008/layout/LinedList"/>
    <dgm:cxn modelId="{56905071-6DEA-469A-82FB-40F8195A0D37}" type="presParOf" srcId="{AC3E66AD-9431-4979-A4DD-2AA86D898F7F}" destId="{0F28A3E3-D3F2-4EB5-8BE7-10DDBC9588CA}" srcOrd="4" destOrd="0" presId="urn:microsoft.com/office/officeart/2008/layout/LinedList"/>
    <dgm:cxn modelId="{9E48AA62-ED85-4599-A666-908770773BAE}" type="presParOf" srcId="{AC3E66AD-9431-4979-A4DD-2AA86D898F7F}" destId="{3577B7EF-E0DD-4AB6-B347-38BB294F4DD1}" srcOrd="5" destOrd="0" presId="urn:microsoft.com/office/officeart/2008/layout/LinedList"/>
    <dgm:cxn modelId="{146B8AA2-8503-4F89-A810-E35D08D96346}" type="presParOf" srcId="{3577B7EF-E0DD-4AB6-B347-38BB294F4DD1}" destId="{A7992A89-478B-4B26-8B0F-F2D4E0DAE878}" srcOrd="0" destOrd="0" presId="urn:microsoft.com/office/officeart/2008/layout/LinedList"/>
    <dgm:cxn modelId="{57305706-6EF2-4AB5-98DE-8C2A9CD9C142}" type="presParOf" srcId="{3577B7EF-E0DD-4AB6-B347-38BB294F4DD1}" destId="{5057FB74-B80B-407F-AC5C-B5BE3C3FEEAA}" srcOrd="1" destOrd="0" presId="urn:microsoft.com/office/officeart/2008/layout/LinedList"/>
    <dgm:cxn modelId="{8DC6ADB2-6BD5-4AEC-8C99-05E6315AEBB4}" type="presParOf" srcId="{AC3E66AD-9431-4979-A4DD-2AA86D898F7F}" destId="{B2B6C4CE-913E-4D78-8979-332B2521AD33}" srcOrd="6" destOrd="0" presId="urn:microsoft.com/office/officeart/2008/layout/LinedList"/>
    <dgm:cxn modelId="{B7FF46A4-E8E8-4605-84AE-8E470D166431}" type="presParOf" srcId="{AC3E66AD-9431-4979-A4DD-2AA86D898F7F}" destId="{37555F6E-3855-48B3-A990-8EFA05103BED}" srcOrd="7" destOrd="0" presId="urn:microsoft.com/office/officeart/2008/layout/LinedList"/>
    <dgm:cxn modelId="{2228A239-0D5F-4625-8C99-272E00EB8BC5}" type="presParOf" srcId="{37555F6E-3855-48B3-A990-8EFA05103BED}" destId="{83410F82-9F29-4C43-9C77-87FA2FE95C76}" srcOrd="0" destOrd="0" presId="urn:microsoft.com/office/officeart/2008/layout/LinedList"/>
    <dgm:cxn modelId="{133EC764-1A8C-420A-AA3E-405D4BEE2B60}" type="presParOf" srcId="{37555F6E-3855-48B3-A990-8EFA05103BED}" destId="{BF3B8966-161B-4996-949A-1A9233A880EE}" srcOrd="1" destOrd="0" presId="urn:microsoft.com/office/officeart/2008/layout/LinedList"/>
    <dgm:cxn modelId="{BE84A2B4-8DBA-46F7-A90A-1DB3A8A3EA4C}" type="presParOf" srcId="{AC3E66AD-9431-4979-A4DD-2AA86D898F7F}" destId="{F883F596-134F-4716-941D-A923E070CA10}" srcOrd="8" destOrd="0" presId="urn:microsoft.com/office/officeart/2008/layout/LinedList"/>
    <dgm:cxn modelId="{3099F117-9E4C-4B9D-83C3-8D3AF8AC49EB}" type="presParOf" srcId="{AC3E66AD-9431-4979-A4DD-2AA86D898F7F}" destId="{38DE4C26-B96F-48D2-82AE-C12486070E74}" srcOrd="9" destOrd="0" presId="urn:microsoft.com/office/officeart/2008/layout/LinedList"/>
    <dgm:cxn modelId="{60315537-A625-45F2-900A-D5DD799B4B52}" type="presParOf" srcId="{38DE4C26-B96F-48D2-82AE-C12486070E74}" destId="{11D960E0-7DA3-4B63-B945-70EE0EC2D4AF}" srcOrd="0" destOrd="0" presId="urn:microsoft.com/office/officeart/2008/layout/LinedList"/>
    <dgm:cxn modelId="{5D79FC89-AFD8-4D42-A6B4-E62291D76A7C}" type="presParOf" srcId="{38DE4C26-B96F-48D2-82AE-C12486070E74}" destId="{DC0A43FE-7148-4045-A5C2-DE811ECED639}" srcOrd="1" destOrd="0" presId="urn:microsoft.com/office/officeart/2008/layout/LinedList"/>
    <dgm:cxn modelId="{B52E9B29-FA30-455A-A11C-5E526A7239E6}" type="presParOf" srcId="{AC3E66AD-9431-4979-A4DD-2AA86D898F7F}" destId="{D567E793-7DDF-47D2-926F-3ECB510E8907}" srcOrd="10" destOrd="0" presId="urn:microsoft.com/office/officeart/2008/layout/LinedList"/>
    <dgm:cxn modelId="{BA9EAEEF-F925-43AC-9D7C-BA16E496BCE6}" type="presParOf" srcId="{AC3E66AD-9431-4979-A4DD-2AA86D898F7F}" destId="{9368ABB5-772C-484D-A46B-0D422460DE11}" srcOrd="11" destOrd="0" presId="urn:microsoft.com/office/officeart/2008/layout/LinedList"/>
    <dgm:cxn modelId="{75235FC1-B900-42AA-8C81-69E667678840}" type="presParOf" srcId="{9368ABB5-772C-484D-A46B-0D422460DE11}" destId="{C91A6A70-E2DB-401F-8311-13E85605ACF4}" srcOrd="0" destOrd="0" presId="urn:microsoft.com/office/officeart/2008/layout/LinedList"/>
    <dgm:cxn modelId="{CAFCB13E-1DF2-47D4-BF9B-7BBA5C908DB4}" type="presParOf" srcId="{9368ABB5-772C-484D-A46B-0D422460DE11}" destId="{88FF0852-012B-49D3-803E-E2A1D815096F}" srcOrd="1" destOrd="0" presId="urn:microsoft.com/office/officeart/2008/layout/LinedList"/>
    <dgm:cxn modelId="{A0F2D89C-CCBA-48BF-9284-DFEF26A7BECE}" type="presParOf" srcId="{AC3E66AD-9431-4979-A4DD-2AA86D898F7F}" destId="{53014EE8-6EC8-4948-AFE5-D55B838BA032}" srcOrd="12" destOrd="0" presId="urn:microsoft.com/office/officeart/2008/layout/LinedList"/>
    <dgm:cxn modelId="{6DBD1AE9-6CE3-4F90-9DF1-2B81CC5EB40B}" type="presParOf" srcId="{AC3E66AD-9431-4979-A4DD-2AA86D898F7F}" destId="{B42E165C-E3DC-407C-A02D-A2FDED6316D5}" srcOrd="13" destOrd="0" presId="urn:microsoft.com/office/officeart/2008/layout/LinedList"/>
    <dgm:cxn modelId="{23701C14-DFC4-435F-87A1-AEE48851B4DC}" type="presParOf" srcId="{B42E165C-E3DC-407C-A02D-A2FDED6316D5}" destId="{2245B699-06D3-41A2-8132-6B9BF4BCA16C}" srcOrd="0" destOrd="0" presId="urn:microsoft.com/office/officeart/2008/layout/LinedList"/>
    <dgm:cxn modelId="{E3DF82CF-B545-4368-B01A-46E17BCD5969}" type="presParOf" srcId="{B42E165C-E3DC-407C-A02D-A2FDED6316D5}" destId="{201710DF-E62A-4956-A845-9071FFEC7FCE}" srcOrd="1" destOrd="0" presId="urn:microsoft.com/office/officeart/2008/layout/LinedList"/>
    <dgm:cxn modelId="{2CC7E897-06D9-4C13-B78B-D35771DE9479}" type="presParOf" srcId="{AC3E66AD-9431-4979-A4DD-2AA86D898F7F}" destId="{E561E9DF-A096-491E-A18C-3582180F7D04}" srcOrd="14" destOrd="0" presId="urn:microsoft.com/office/officeart/2008/layout/LinedList"/>
    <dgm:cxn modelId="{0D021F24-4325-442F-88A9-733E9237306F}" type="presParOf" srcId="{AC3E66AD-9431-4979-A4DD-2AA86D898F7F}" destId="{5EEEBE2E-E312-495F-95C7-28BAFE7C6DBB}" srcOrd="15" destOrd="0" presId="urn:microsoft.com/office/officeart/2008/layout/LinedList"/>
    <dgm:cxn modelId="{1A2311E8-300E-4E10-8620-6773410DC4D2}" type="presParOf" srcId="{5EEEBE2E-E312-495F-95C7-28BAFE7C6DBB}" destId="{F67D8075-700A-4347-AD91-763453C528BF}" srcOrd="0" destOrd="0" presId="urn:microsoft.com/office/officeart/2008/layout/LinedList"/>
    <dgm:cxn modelId="{AA081A1D-556F-4F55-B0A9-6B5A16C16DCD}" type="presParOf" srcId="{5EEEBE2E-E312-495F-95C7-28BAFE7C6DBB}" destId="{27E6134C-B250-4C34-ABC9-5C30AC6E35C7}" srcOrd="1" destOrd="0" presId="urn:microsoft.com/office/officeart/2008/layout/LinedList"/>
    <dgm:cxn modelId="{ECCCC070-FCCA-41B6-B624-99C412B3744E}" type="presParOf" srcId="{AC3E66AD-9431-4979-A4DD-2AA86D898F7F}" destId="{C70CEEEF-FB67-42C3-9E1A-E9DFED699DA4}" srcOrd="16" destOrd="0" presId="urn:microsoft.com/office/officeart/2008/layout/LinedList"/>
    <dgm:cxn modelId="{667EB948-4438-430E-A513-6CB87579E3BA}" type="presParOf" srcId="{AC3E66AD-9431-4979-A4DD-2AA86D898F7F}" destId="{E3948857-6737-4B5B-82C7-E101D3FF6ED7}" srcOrd="17" destOrd="0" presId="urn:microsoft.com/office/officeart/2008/layout/LinedList"/>
    <dgm:cxn modelId="{224BE462-842E-45E6-861A-7EEDE584FC98}" type="presParOf" srcId="{E3948857-6737-4B5B-82C7-E101D3FF6ED7}" destId="{804DB17A-F169-4988-9059-3EBE55F91591}" srcOrd="0" destOrd="0" presId="urn:microsoft.com/office/officeart/2008/layout/LinedList"/>
    <dgm:cxn modelId="{2303102D-D7BE-40AD-9FB0-170576C6179D}" type="presParOf" srcId="{E3948857-6737-4B5B-82C7-E101D3FF6ED7}" destId="{0EB84200-8631-4E7C-9521-56A54093320C}" srcOrd="1" destOrd="0" presId="urn:microsoft.com/office/officeart/2008/layout/LinedList"/>
    <dgm:cxn modelId="{ECF0FB26-E5B4-4ADC-B4D5-8406E1CBB6BF}" type="presParOf" srcId="{AC3E66AD-9431-4979-A4DD-2AA86D898F7F}" destId="{E53AC986-2CE0-4CC5-A66A-CC5C07475FEA}" srcOrd="18" destOrd="0" presId="urn:microsoft.com/office/officeart/2008/layout/LinedList"/>
    <dgm:cxn modelId="{01917BDC-39F1-4709-96FF-38D2DA348EBF}" type="presParOf" srcId="{AC3E66AD-9431-4979-A4DD-2AA86D898F7F}" destId="{A428F673-46FD-41FE-9E31-0FB3EBB8557D}" srcOrd="19" destOrd="0" presId="urn:microsoft.com/office/officeart/2008/layout/LinedList"/>
    <dgm:cxn modelId="{25E5CD70-2D3A-4164-AA30-70E5F639945A}" type="presParOf" srcId="{A428F673-46FD-41FE-9E31-0FB3EBB8557D}" destId="{3FB6532A-0C24-40A0-BA73-B7E3F5CC1EB9}" srcOrd="0" destOrd="0" presId="urn:microsoft.com/office/officeart/2008/layout/LinedList"/>
    <dgm:cxn modelId="{9E4DF752-3393-4E35-90EB-DD6B1EB8DDDC}" type="presParOf" srcId="{A428F673-46FD-41FE-9E31-0FB3EBB8557D}" destId="{30DC6DE7-8A01-4DAE-B1A6-58DAD1C0512F}" srcOrd="1" destOrd="0" presId="urn:microsoft.com/office/officeart/2008/layout/LinedList"/>
    <dgm:cxn modelId="{CF679DB9-891E-43A0-B1AB-25D9A5C27651}" type="presParOf" srcId="{AC3E66AD-9431-4979-A4DD-2AA86D898F7F}" destId="{A30DD280-685E-491E-AB2C-C2E2A3F56C85}" srcOrd="20" destOrd="0" presId="urn:microsoft.com/office/officeart/2008/layout/LinedList"/>
    <dgm:cxn modelId="{6899C8D0-95B2-42FE-AF3D-2F76C4E5E56F}" type="presParOf" srcId="{AC3E66AD-9431-4979-A4DD-2AA86D898F7F}" destId="{BD48E707-A61F-41E0-8ACD-B487047209A3}" srcOrd="21" destOrd="0" presId="urn:microsoft.com/office/officeart/2008/layout/LinedList"/>
    <dgm:cxn modelId="{0E5CDEDA-536E-4068-B0F0-CA21C1CCE15D}" type="presParOf" srcId="{BD48E707-A61F-41E0-8ACD-B487047209A3}" destId="{FA4BC19C-A519-41ED-9386-E4ACE838E776}" srcOrd="0" destOrd="0" presId="urn:microsoft.com/office/officeart/2008/layout/LinedList"/>
    <dgm:cxn modelId="{A6731A59-581D-4C60-BD73-0FAE34200B7E}" type="presParOf" srcId="{BD48E707-A61F-41E0-8ACD-B487047209A3}" destId="{B0DA271F-C453-4254-809A-2C210EBA16C8}" srcOrd="1" destOrd="0" presId="urn:microsoft.com/office/officeart/2008/layout/LinedList"/>
    <dgm:cxn modelId="{6272D7A3-96B2-4D54-901E-A20E2471B2A0}" type="presParOf" srcId="{AC3E66AD-9431-4979-A4DD-2AA86D898F7F}" destId="{AD645C63-03B5-4ADF-96E9-BD4BB4064AC5}" srcOrd="22" destOrd="0" presId="urn:microsoft.com/office/officeart/2008/layout/LinedList"/>
    <dgm:cxn modelId="{D0C62DE3-C840-42C2-ADBE-94A6EF8343EC}" type="presParOf" srcId="{AC3E66AD-9431-4979-A4DD-2AA86D898F7F}" destId="{C058E3F3-38DE-4A41-BF73-4262DEEB95EE}" srcOrd="23" destOrd="0" presId="urn:microsoft.com/office/officeart/2008/layout/LinedList"/>
    <dgm:cxn modelId="{0FFE3150-4A5B-4441-B382-DB6F815D8BB4}" type="presParOf" srcId="{C058E3F3-38DE-4A41-BF73-4262DEEB95EE}" destId="{E4C2069A-65CD-49A2-96ED-D720B8141825}" srcOrd="0" destOrd="0" presId="urn:microsoft.com/office/officeart/2008/layout/LinedList"/>
    <dgm:cxn modelId="{EC0C8FF8-8A05-439B-8826-73C3BBB469BF}" type="presParOf" srcId="{C058E3F3-38DE-4A41-BF73-4262DEEB95EE}" destId="{C70128B8-F593-4ADE-AB3D-53786E3798C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B5C8FB-F62A-4345-8E3B-F3C1690F7351}">
      <dsp:nvSpPr>
        <dsp:cNvPr id="0" name=""/>
        <dsp:cNvSpPr/>
      </dsp:nvSpPr>
      <dsp:spPr>
        <a:xfrm>
          <a:off x="0" y="232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E5C2D5-49F5-4C52-839E-BD4836F64430}">
      <dsp:nvSpPr>
        <dsp:cNvPr id="0" name=""/>
        <dsp:cNvSpPr/>
      </dsp:nvSpPr>
      <dsp:spPr>
        <a:xfrm>
          <a:off x="0" y="2327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Introduction</a:t>
          </a:r>
        </a:p>
      </dsp:txBody>
      <dsp:txXfrm>
        <a:off x="0" y="2327"/>
        <a:ext cx="10515600" cy="396883"/>
      </dsp:txXfrm>
    </dsp:sp>
    <dsp:sp modelId="{D110C9BE-B303-409D-AAF0-E3E19AB98800}">
      <dsp:nvSpPr>
        <dsp:cNvPr id="0" name=""/>
        <dsp:cNvSpPr/>
      </dsp:nvSpPr>
      <dsp:spPr>
        <a:xfrm>
          <a:off x="0" y="39921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0C09A1-AAE7-4679-84C5-8E6068C63000}">
      <dsp:nvSpPr>
        <dsp:cNvPr id="0" name=""/>
        <dsp:cNvSpPr/>
      </dsp:nvSpPr>
      <dsp:spPr>
        <a:xfrm>
          <a:off x="0" y="399211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Statement</a:t>
          </a:r>
        </a:p>
      </dsp:txBody>
      <dsp:txXfrm>
        <a:off x="0" y="399211"/>
        <a:ext cx="10515600" cy="396883"/>
      </dsp:txXfrm>
    </dsp:sp>
    <dsp:sp modelId="{0F28A3E3-D3F2-4EB5-8BE7-10DDBC9588CA}">
      <dsp:nvSpPr>
        <dsp:cNvPr id="0" name=""/>
        <dsp:cNvSpPr/>
      </dsp:nvSpPr>
      <dsp:spPr>
        <a:xfrm>
          <a:off x="0" y="796095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992A89-478B-4B26-8B0F-F2D4E0DAE878}">
      <dsp:nvSpPr>
        <dsp:cNvPr id="0" name=""/>
        <dsp:cNvSpPr/>
      </dsp:nvSpPr>
      <dsp:spPr>
        <a:xfrm>
          <a:off x="0" y="796095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Objectives</a:t>
          </a:r>
        </a:p>
      </dsp:txBody>
      <dsp:txXfrm>
        <a:off x="0" y="796095"/>
        <a:ext cx="10515600" cy="396883"/>
      </dsp:txXfrm>
    </dsp:sp>
    <dsp:sp modelId="{B2B6C4CE-913E-4D78-8979-332B2521AD33}">
      <dsp:nvSpPr>
        <dsp:cNvPr id="0" name=""/>
        <dsp:cNvSpPr/>
      </dsp:nvSpPr>
      <dsp:spPr>
        <a:xfrm>
          <a:off x="0" y="119297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410F82-9F29-4C43-9C77-87FA2FE95C76}">
      <dsp:nvSpPr>
        <dsp:cNvPr id="0" name=""/>
        <dsp:cNvSpPr/>
      </dsp:nvSpPr>
      <dsp:spPr>
        <a:xfrm>
          <a:off x="0" y="1192979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Literature Review</a:t>
          </a:r>
        </a:p>
      </dsp:txBody>
      <dsp:txXfrm>
        <a:off x="0" y="1192979"/>
        <a:ext cx="10515600" cy="396883"/>
      </dsp:txXfrm>
    </dsp:sp>
    <dsp:sp modelId="{F883F596-134F-4716-941D-A923E070CA10}">
      <dsp:nvSpPr>
        <dsp:cNvPr id="0" name=""/>
        <dsp:cNvSpPr/>
      </dsp:nvSpPr>
      <dsp:spPr>
        <a:xfrm>
          <a:off x="0" y="158986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D960E0-7DA3-4B63-B945-70EE0EC2D4AF}">
      <dsp:nvSpPr>
        <dsp:cNvPr id="0" name=""/>
        <dsp:cNvSpPr/>
      </dsp:nvSpPr>
      <dsp:spPr>
        <a:xfrm>
          <a:off x="0" y="1589863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Dataset </a:t>
          </a:r>
        </a:p>
      </dsp:txBody>
      <dsp:txXfrm>
        <a:off x="0" y="1589863"/>
        <a:ext cx="10515600" cy="396883"/>
      </dsp:txXfrm>
    </dsp:sp>
    <dsp:sp modelId="{D567E793-7DDF-47D2-926F-3ECB510E8907}">
      <dsp:nvSpPr>
        <dsp:cNvPr id="0" name=""/>
        <dsp:cNvSpPr/>
      </dsp:nvSpPr>
      <dsp:spPr>
        <a:xfrm>
          <a:off x="0" y="198674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1A6A70-E2DB-401F-8311-13E85605ACF4}">
      <dsp:nvSpPr>
        <dsp:cNvPr id="0" name=""/>
        <dsp:cNvSpPr/>
      </dsp:nvSpPr>
      <dsp:spPr>
        <a:xfrm>
          <a:off x="0" y="1986747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Requirements</a:t>
          </a:r>
        </a:p>
      </dsp:txBody>
      <dsp:txXfrm>
        <a:off x="0" y="1986747"/>
        <a:ext cx="10515600" cy="396883"/>
      </dsp:txXfrm>
    </dsp:sp>
    <dsp:sp modelId="{53014EE8-6EC8-4948-AFE5-D55B838BA032}">
      <dsp:nvSpPr>
        <dsp:cNvPr id="0" name=""/>
        <dsp:cNvSpPr/>
      </dsp:nvSpPr>
      <dsp:spPr>
        <a:xfrm>
          <a:off x="0" y="238363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45B699-06D3-41A2-8132-6B9BF4BCA16C}">
      <dsp:nvSpPr>
        <dsp:cNvPr id="0" name=""/>
        <dsp:cNvSpPr/>
      </dsp:nvSpPr>
      <dsp:spPr>
        <a:xfrm>
          <a:off x="0" y="2383631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Methodology</a:t>
          </a:r>
        </a:p>
      </dsp:txBody>
      <dsp:txXfrm>
        <a:off x="0" y="2383631"/>
        <a:ext cx="10515600" cy="396883"/>
      </dsp:txXfrm>
    </dsp:sp>
    <dsp:sp modelId="{E561E9DF-A096-491E-A18C-3582180F7D04}">
      <dsp:nvSpPr>
        <dsp:cNvPr id="0" name=""/>
        <dsp:cNvSpPr/>
      </dsp:nvSpPr>
      <dsp:spPr>
        <a:xfrm>
          <a:off x="0" y="2780515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7D8075-700A-4347-AD91-763453C528BF}">
      <dsp:nvSpPr>
        <dsp:cNvPr id="0" name=""/>
        <dsp:cNvSpPr/>
      </dsp:nvSpPr>
      <dsp:spPr>
        <a:xfrm>
          <a:off x="0" y="2780515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Model Selection and Training</a:t>
          </a:r>
        </a:p>
      </dsp:txBody>
      <dsp:txXfrm>
        <a:off x="0" y="2780515"/>
        <a:ext cx="10515600" cy="396883"/>
      </dsp:txXfrm>
    </dsp:sp>
    <dsp:sp modelId="{C70CEEEF-FB67-42C3-9E1A-E9DFED699DA4}">
      <dsp:nvSpPr>
        <dsp:cNvPr id="0" name=""/>
        <dsp:cNvSpPr/>
      </dsp:nvSpPr>
      <dsp:spPr>
        <a:xfrm>
          <a:off x="0" y="317739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4DB17A-F169-4988-9059-3EBE55F91591}">
      <dsp:nvSpPr>
        <dsp:cNvPr id="0" name=""/>
        <dsp:cNvSpPr/>
      </dsp:nvSpPr>
      <dsp:spPr>
        <a:xfrm>
          <a:off x="0" y="3177399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Model Evaluation and Results</a:t>
          </a:r>
        </a:p>
      </dsp:txBody>
      <dsp:txXfrm>
        <a:off x="0" y="3177399"/>
        <a:ext cx="10515600" cy="396883"/>
      </dsp:txXfrm>
    </dsp:sp>
    <dsp:sp modelId="{E53AC986-2CE0-4CC5-A66A-CC5C07475FEA}">
      <dsp:nvSpPr>
        <dsp:cNvPr id="0" name=""/>
        <dsp:cNvSpPr/>
      </dsp:nvSpPr>
      <dsp:spPr>
        <a:xfrm>
          <a:off x="0" y="357428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B6532A-0C24-40A0-BA73-B7E3F5CC1EB9}">
      <dsp:nvSpPr>
        <dsp:cNvPr id="0" name=""/>
        <dsp:cNvSpPr/>
      </dsp:nvSpPr>
      <dsp:spPr>
        <a:xfrm>
          <a:off x="0" y="3574283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Visualization</a:t>
          </a:r>
        </a:p>
      </dsp:txBody>
      <dsp:txXfrm>
        <a:off x="0" y="3574283"/>
        <a:ext cx="10515600" cy="396883"/>
      </dsp:txXfrm>
    </dsp:sp>
    <dsp:sp modelId="{A30DD280-685E-491E-AB2C-C2E2A3F56C85}">
      <dsp:nvSpPr>
        <dsp:cNvPr id="0" name=""/>
        <dsp:cNvSpPr/>
      </dsp:nvSpPr>
      <dsp:spPr>
        <a:xfrm>
          <a:off x="0" y="397116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4BC19C-A519-41ED-9386-E4ACE838E776}">
      <dsp:nvSpPr>
        <dsp:cNvPr id="0" name=""/>
        <dsp:cNvSpPr/>
      </dsp:nvSpPr>
      <dsp:spPr>
        <a:xfrm>
          <a:off x="0" y="3971167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Challenges</a:t>
          </a:r>
          <a:endParaRPr lang="en-US" sz="1800" kern="1200" dirty="0"/>
        </a:p>
      </dsp:txBody>
      <dsp:txXfrm>
        <a:off x="0" y="3971167"/>
        <a:ext cx="10515600" cy="396883"/>
      </dsp:txXfrm>
    </dsp:sp>
    <dsp:sp modelId="{AD645C63-03B5-4ADF-96E9-BD4BB4064AC5}">
      <dsp:nvSpPr>
        <dsp:cNvPr id="0" name=""/>
        <dsp:cNvSpPr/>
      </dsp:nvSpPr>
      <dsp:spPr>
        <a:xfrm>
          <a:off x="0" y="43680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C2069A-65CD-49A2-96ED-D720B8141825}">
      <dsp:nvSpPr>
        <dsp:cNvPr id="0" name=""/>
        <dsp:cNvSpPr/>
      </dsp:nvSpPr>
      <dsp:spPr>
        <a:xfrm>
          <a:off x="0" y="4368051"/>
          <a:ext cx="10515600" cy="396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Conclusion and Future Enhancements</a:t>
          </a:r>
        </a:p>
      </dsp:txBody>
      <dsp:txXfrm>
        <a:off x="0" y="4368051"/>
        <a:ext cx="10515600" cy="3968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DB8CF-89B8-474D-AF76-59C1257A168A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50D5BB-A623-4AB9-8C45-3B25BFFAF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04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ECD7D-AAC6-4CE6-A9B8-AFF74981B11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736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ECD7D-AAC6-4CE6-A9B8-AFF74981B11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6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F5092-11D9-7A99-9325-1FB7574704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A89058-0787-0426-A09B-4D39AAAF78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FCE49-FAD5-D4B4-EA7A-68F32F711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1B8B7-DCF1-F915-B57D-D4F90989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30E865-BE41-CBA8-6E7B-312CCA883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076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EE95B-5CCF-C9AB-F557-4E52DE917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BE065-BFBA-88EB-F2AA-1E7D48EA3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300E2-DB1E-7DCD-6161-425B45A91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3C3B5-7B0D-CFC2-557B-49C6805CF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F942C-9EB3-9570-951A-44F7D5E49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25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D47371-DDAC-6EEC-C4A2-D4601CC778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1CDBC7-3A61-686A-412F-A7D6CF912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DB23B-CA96-4B45-9BD4-12B7280CF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01282-D9F4-32CD-F7BF-902986244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3B033-447D-8B64-3944-814A98892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897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592E4-32DD-36CA-B51F-07298D47C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28E28D-9859-1098-F235-B97ECBA7A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F99B6-FB46-EC88-7561-CF97B7101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7F9B7-801A-2C93-D29A-7CFC7FED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AEBEB-1C86-9571-79EA-6A45E3361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5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054EE-717D-5B75-3149-99AD4A7ED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B86AD8-1489-3A9A-EDA2-5F47C7D04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7485F-6D31-FD0F-3CE2-EE4A33602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B8925-7F6D-DE71-49CF-CDE6AA497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71BEB-769C-E68E-0CFD-0097777EE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99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E1F63-993F-6451-013F-282436FDF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2F5A3-A90E-EE65-E955-59CB9FD116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58C928-7362-BD82-1964-900CADC7F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9FE88-9C8C-65EB-7252-DE8125BF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A7BC0-FB23-F6F1-5146-7B47570A0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494BE-BAB4-04EA-8E3C-DC4425DBE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198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9BA95-1450-3944-2037-758F66516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1803A-CE76-3535-38A7-2AF0F2854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A61654-4DD8-C8E4-CBF5-494C70F291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4047DC-DCF0-0772-FCA1-C30E73354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7870B4-884F-8C61-E295-2E1166EF0F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F58B82-3E1F-A2BE-319E-590C87BD5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C6C17A-1308-7873-2A7C-F402E8F30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86BB5-3502-EB7E-D4DC-3BC790244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511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98458-A317-57D2-8CB7-AF49BF772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F981C9-1D7B-0CCA-B8B4-02DEC8DE4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51C70-BC8B-3DEA-DBD1-E360D2DB2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6155C6-68D3-76D8-E3BD-BDB4A6D2F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972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C43549-B1B8-D836-E96F-CC3AC136E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74F444-E40A-6A27-250C-BD0BB9F1A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6DAE02-241D-C548-545F-AF766A365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69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F81F8-674A-7958-EA7B-B857A5111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77464-E929-E536-45B0-0199C2E8C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4D44DE-3548-531F-FF5F-625CAD21E9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7C943-090E-7A97-5EA2-8A73A6796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FEF9F-286D-EECC-A533-54983C12A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1E0716-F22A-B1B6-E755-95C745D95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67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54F04-D76D-6316-5B8A-4D823030F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A4EB25-97D9-9BE2-70E3-1D62F59477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0D22C1-419B-80C8-DD7D-4A9441653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0D2B6-A23B-7564-F8FB-22A516174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FB2F6-09CD-99EF-9CEC-F08EB860E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15AAA5-F1DF-819B-DD50-CB38DBDDB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46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07C478-8D99-AFFF-283B-681BD006B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4E1AE-7098-BE2E-4B5F-03343EBDD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DF75E-1BCA-9BC1-49A3-B13C2FB464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B1708E-82BF-49EF-8279-6FE99503D09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26088-3B74-6A66-D7CE-98C754EC4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10937-8E76-E0F3-A28B-6DB12E03E0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1C0DF9-FABD-4DBF-9C90-CB6024EF4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038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zayats/DeepFish" TargetMode="Externa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zayats/DeepFish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F167C-B9FE-5189-051F-DEA69DDCED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867006-7A1E-8D02-D099-3F4DC03A6C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18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DBE23-5C73-34B5-92E1-65E95BBF2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F22099-77B9-2BE8-15AA-F2B29CF9F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33" y="1328663"/>
            <a:ext cx="11514933" cy="43609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8721F8-375F-FC84-F9B4-A4C5CE528CFC}"/>
              </a:ext>
            </a:extLst>
          </p:cNvPr>
          <p:cNvSpPr txBox="1"/>
          <p:nvPr/>
        </p:nvSpPr>
        <p:spPr>
          <a:xfrm>
            <a:off x="2941562" y="5929086"/>
            <a:ext cx="678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Deep-learning Application for the Fish Identification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7566B1-51A1-BE6A-25B7-C0E001B08D8A}"/>
              </a:ext>
            </a:extLst>
          </p:cNvPr>
          <p:cNvSpPr txBox="1"/>
          <p:nvPr/>
        </p:nvSpPr>
        <p:spPr>
          <a:xfrm>
            <a:off x="1043631" y="6485313"/>
            <a:ext cx="97223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Saleh,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Alzayat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Marcus Sheaves, and Mostafa Rahimi Azghadi. "Computer vision and deep learning for fish classification in underwater habitats: A survey."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Fish and Fisheries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23.4 (2022): 977-999.  - small size, moderate Size and Large sized including grey scale fish Dataset.</a:t>
            </a:r>
            <a:endParaRPr lang="en-US" sz="105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801BC7-A1CF-F842-6F7B-6A0172998A34}"/>
              </a:ext>
            </a:extLst>
          </p:cNvPr>
          <p:cNvSpPr txBox="1"/>
          <p:nvPr/>
        </p:nvSpPr>
        <p:spPr>
          <a:xfrm>
            <a:off x="348343" y="359229"/>
            <a:ext cx="6977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LITERATURE REVIEW</a:t>
            </a:r>
          </a:p>
        </p:txBody>
      </p:sp>
    </p:spTree>
    <p:extLst>
      <p:ext uri="{BB962C8B-B14F-4D97-AF65-F5344CB8AC3E}">
        <p14:creationId xmlns:p14="http://schemas.microsoft.com/office/powerpoint/2010/main" val="3666454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2712A1-5E99-1CE6-77FB-09E6CE446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43A416-966A-2D16-8D22-A76B83CA3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296" y="924304"/>
            <a:ext cx="6611273" cy="39629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F65E69-FC28-BBD8-D365-477D002D1F0C}"/>
              </a:ext>
            </a:extLst>
          </p:cNvPr>
          <p:cNvSpPr txBox="1"/>
          <p:nvPr/>
        </p:nvSpPr>
        <p:spPr>
          <a:xfrm>
            <a:off x="1947334" y="5672086"/>
            <a:ext cx="873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None/>
            </a:pPr>
            <a:r>
              <a:rPr lang="en-US" sz="1400" dirty="0"/>
              <a:t>An overview of the methods used for ﬁsh classiﬁcation using different Computer Vision techniques from 2003 to 2021. It is evident from the graph that DL </a:t>
            </a:r>
            <a:r>
              <a:rPr lang="en-US" sz="1400" dirty="0" err="1"/>
              <a:t>andi</a:t>
            </a:r>
            <a:r>
              <a:rPr lang="en-US" sz="1400" dirty="0"/>
              <a:t> </a:t>
            </a:r>
            <a:r>
              <a:rPr lang="en-US" sz="1400" dirty="0" err="1"/>
              <a:t>ts</a:t>
            </a:r>
            <a:r>
              <a:rPr lang="en-US" sz="1400" dirty="0"/>
              <a:t> CNNs have attracted more attention than classical ML methods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93B47D-F0C4-25FA-5D29-B7CD55A3620F}"/>
              </a:ext>
            </a:extLst>
          </p:cNvPr>
          <p:cNvSpPr txBox="1"/>
          <p:nvPr/>
        </p:nvSpPr>
        <p:spPr>
          <a:xfrm>
            <a:off x="1043631" y="6485313"/>
            <a:ext cx="97223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Saleh,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Alzayat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Marcus Sheaves, and Mostafa Rahimi Azghadi. "Computer vision and deep learning for fish classification in underwater habitats: A survey."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Fish and Fisheries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23.4 (2022): 977-999.  - small size, moderate Size and Large sized including grey scale fish Dataset.</a:t>
            </a:r>
            <a:endParaRPr lang="en-US" sz="105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370117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3ECC56-5074-DD38-4275-1E17CD9B2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1633DF-A9E5-4543-51C7-96740B6BA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7845"/>
            <a:ext cx="12192000" cy="61623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56BA0D-7922-16B8-3685-8AA6C03C90AD}"/>
              </a:ext>
            </a:extLst>
          </p:cNvPr>
          <p:cNvSpPr txBox="1"/>
          <p:nvPr/>
        </p:nvSpPr>
        <p:spPr>
          <a:xfrm>
            <a:off x="1043631" y="6485313"/>
            <a:ext cx="97223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Saleh,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Alzayat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Marcus Sheaves, and Mostafa Rahimi Azghadi. "Computer vision and deep learning for fish classification in underwater habitats: A survey."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Fish and Fisheries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23.4 (2022): 977-999.  - small size, moderate Size and Large sized including grey scale fish Dataset.</a:t>
            </a:r>
            <a:endParaRPr lang="en-US" sz="105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868433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DAABE-9162-E66C-1FF9-FDCE46D13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4BDE0F-59CD-5913-6A22-F3981D870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1914"/>
            <a:ext cx="12192000" cy="50341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31FD9A-68F8-4F36-EC4B-634CCDD1D1A0}"/>
              </a:ext>
            </a:extLst>
          </p:cNvPr>
          <p:cNvSpPr txBox="1"/>
          <p:nvPr/>
        </p:nvSpPr>
        <p:spPr>
          <a:xfrm>
            <a:off x="1043631" y="6485313"/>
            <a:ext cx="97223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Saleh,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Alzayat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Marcus Sheaves, and Mostafa Rahimi Azghadi. "Computer vision and deep learning for fish classification in underwater habitats: A survey."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Fish and Fisheries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23.4 (2022): 977-999.  - small size, moderate Size and Large sized including grey scale fish Dataset.</a:t>
            </a:r>
            <a:endParaRPr lang="en-US" sz="105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036933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4AAFC5-5DBD-EBEF-B1F5-E2337D651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725911-BF8F-32C7-70AD-DEFC16C3E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7176"/>
            <a:ext cx="12192000" cy="54236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0CC614-8C41-127A-682D-310275A0CD7A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124412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7F0D2-D1A6-BC71-655E-A9964FF1B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6742C0-C07D-B537-FA2F-E112A852A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257" y="328180"/>
            <a:ext cx="7773485" cy="62016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F8D518E-AD61-C4ED-2B4D-9DDD623A1259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75212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85602-75F4-73A5-13E1-9EB1E8C6B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EAE6227D-DD82-816E-3E91-E2511D241B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33"/>
          <a:stretch/>
        </p:blipFill>
        <p:spPr bwMode="auto">
          <a:xfrm>
            <a:off x="0" y="989014"/>
            <a:ext cx="12192000" cy="4595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E8A4D1D-B2CA-8DEB-DA92-DC4D361443A9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992496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6BA51-F4A4-AFA2-7B0C-FA96BA8B0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62CF8730-B063-6EBB-FB51-DB40B4BB9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72713" y="643467"/>
            <a:ext cx="7846573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EF58E1-FDBF-36AE-0F54-7A6F9FAF3865}"/>
              </a:ext>
            </a:extLst>
          </p:cNvPr>
          <p:cNvSpPr txBox="1"/>
          <p:nvPr/>
        </p:nvSpPr>
        <p:spPr>
          <a:xfrm>
            <a:off x="757979" y="97971"/>
            <a:ext cx="9343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YOLO v3- Backbone Darknet and Feature Pyramid Network – FPN with three heads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0F0376-04D4-7F1F-E89F-FB2A25777E84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258222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04817-8FD3-BA79-EAEF-7197745B8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EC01D46E-EC96-4104-D10E-F4B9A0D7D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743624"/>
            <a:ext cx="10905066" cy="537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365DBB-583D-E57A-5FF2-393F48608B34}"/>
              </a:ext>
            </a:extLst>
          </p:cNvPr>
          <p:cNvSpPr txBox="1"/>
          <p:nvPr/>
        </p:nvSpPr>
        <p:spPr>
          <a:xfrm>
            <a:off x="304800" y="391886"/>
            <a:ext cx="5617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YOLO Fish-1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562466-6320-2D73-C69C-1F092EF5515B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163277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19B2B2AF-6C30-4A0E-CA03-0E30EE1B16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184" y="1459907"/>
            <a:ext cx="10175630" cy="76790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R="0" lvl="0" indent="-228600"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</a:rPr>
              <a:t>Optimize </a:t>
            </a:r>
            <a:r>
              <a:rPr kumimoji="0" lang="en-US" altLang="en-US" sz="1900" b="1" i="0" u="none" strike="noStrike" cap="none" normalizeH="0" baseline="0" dirty="0" err="1">
                <a:ln>
                  <a:noFill/>
                </a:ln>
                <a:effectLst/>
              </a:rPr>
              <a:t>upsample</a:t>
            </a: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</a:rPr>
              <a:t> step size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</a:rPr>
              <a:t> in YOLO-Fish-1 to better detect </a:t>
            </a: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</a:rPr>
              <a:t>tiny objects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</a:rPr>
              <a:t> in custom dataset.</a:t>
            </a:r>
          </a:p>
          <a:p>
            <a:pPr marL="0" marR="0" lvl="0" indent="-228600"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2C90B04-0EDA-7ACE-B01E-5A7EC93BDD94}"/>
              </a:ext>
            </a:extLst>
          </p:cNvPr>
          <p:cNvGraphicFramePr>
            <a:graphicFrameLocks noGrp="1"/>
          </p:cNvGraphicFramePr>
          <p:nvPr/>
        </p:nvGraphicFramePr>
        <p:xfrm>
          <a:off x="1566866" y="2405149"/>
          <a:ext cx="9052171" cy="3899394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  <a:tableStyleId>{9D7B26C5-4107-4FEC-AEDC-1716B250A1EF}</a:tableStyleId>
              </a:tblPr>
              <a:tblGrid>
                <a:gridCol w="3142926">
                  <a:extLst>
                    <a:ext uri="{9D8B030D-6E8A-4147-A177-3AD203B41FA5}">
                      <a16:colId xmlns:a16="http://schemas.microsoft.com/office/drawing/2014/main" val="2069525453"/>
                    </a:ext>
                  </a:extLst>
                </a:gridCol>
                <a:gridCol w="5909245">
                  <a:extLst>
                    <a:ext uri="{9D8B030D-6E8A-4147-A177-3AD203B41FA5}">
                      <a16:colId xmlns:a16="http://schemas.microsoft.com/office/drawing/2014/main" val="3969970588"/>
                    </a:ext>
                  </a:extLst>
                </a:gridCol>
              </a:tblGrid>
              <a:tr h="489147">
                <a:tc>
                  <a:txBody>
                    <a:bodyPr/>
                    <a:lstStyle/>
                    <a:p>
                      <a:r>
                        <a:rPr lang="en-US" sz="1600" b="1" cap="none" spc="0">
                          <a:solidFill>
                            <a:schemeClr val="tx1"/>
                          </a:solidFill>
                        </a:rPr>
                        <a:t>Component</a:t>
                      </a:r>
                      <a:endParaRPr lang="en-US" sz="1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cap="none" spc="0">
                          <a:solidFill>
                            <a:schemeClr val="tx1"/>
                          </a:solidFill>
                        </a:rPr>
                        <a:t>Details</a:t>
                      </a:r>
                      <a:endParaRPr lang="en-US" sz="1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3626868"/>
                  </a:ext>
                </a:extLst>
              </a:tr>
              <a:tr h="730275">
                <a:tc>
                  <a:txBody>
                    <a:bodyPr/>
                    <a:lstStyle/>
                    <a:p>
                      <a:r>
                        <a:rPr lang="en-US" sz="1600" b="1" cap="none" spc="0">
                          <a:solidFill>
                            <a:schemeClr val="tx1"/>
                          </a:solidFill>
                        </a:rPr>
                        <a:t>Challenge</a:t>
                      </a:r>
                      <a:endParaRPr lang="en-US" sz="1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cap="none" spc="0">
                          <a:solidFill>
                            <a:schemeClr val="tx1"/>
                          </a:solidFill>
                        </a:rPr>
                        <a:t>Small objects become hard to detect after image resizing (e.g., to 416×416).</a:t>
                      </a: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100223"/>
                  </a:ext>
                </a:extLst>
              </a:tr>
              <a:tr h="730275">
                <a:tc>
                  <a:txBody>
                    <a:bodyPr/>
                    <a:lstStyle/>
                    <a:p>
                      <a:r>
                        <a:rPr lang="en-US" sz="1600" b="1" cap="none" spc="0">
                          <a:solidFill>
                            <a:schemeClr val="tx1"/>
                          </a:solidFill>
                        </a:rPr>
                        <a:t>Standard YOLOv3</a:t>
                      </a:r>
                      <a:endParaRPr lang="en-US" sz="1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cap="none" spc="0">
                          <a:solidFill>
                            <a:schemeClr val="tx1"/>
                          </a:solidFill>
                        </a:rPr>
                        <a:t>Uses upsampling by a factor of 2 – may not retain enough small object features.</a:t>
                      </a: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2857058"/>
                  </a:ext>
                </a:extLst>
              </a:tr>
              <a:tr h="730275">
                <a:tc>
                  <a:txBody>
                    <a:bodyPr/>
                    <a:lstStyle/>
                    <a:p>
                      <a:r>
                        <a:rPr lang="en-US" sz="1600" b="1" cap="none" spc="0">
                          <a:solidFill>
                            <a:schemeClr val="tx1"/>
                          </a:solidFill>
                        </a:rPr>
                        <a:t>Our Custom Dataset</a:t>
                      </a:r>
                      <a:endParaRPr lang="en-US" sz="1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cap="none" spc="0" dirty="0">
                          <a:solidFill>
                            <a:schemeClr val="tx1"/>
                          </a:solidFill>
                        </a:rPr>
                        <a:t>Contains many tiny objects that shrink significantly after resizing.</a:t>
                      </a: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9599842"/>
                  </a:ext>
                </a:extLst>
              </a:tr>
              <a:tr h="730275">
                <a:tc>
                  <a:txBody>
                    <a:bodyPr/>
                    <a:lstStyle/>
                    <a:p>
                      <a:r>
                        <a:rPr lang="en-US" sz="1600" b="1" cap="none" spc="0">
                          <a:solidFill>
                            <a:schemeClr val="tx1"/>
                          </a:solidFill>
                        </a:rPr>
                        <a:t>Modification</a:t>
                      </a:r>
                      <a:endParaRPr lang="en-US" sz="1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cap="none" spc="0" dirty="0">
                          <a:solidFill>
                            <a:schemeClr val="tx1"/>
                          </a:solidFill>
                        </a:rPr>
                        <a:t>Increased </a:t>
                      </a:r>
                      <a:r>
                        <a:rPr lang="en-US" sz="1600" b="0" cap="none" spc="0" dirty="0" err="1">
                          <a:solidFill>
                            <a:schemeClr val="tx1"/>
                          </a:solidFill>
                        </a:rPr>
                        <a:t>upsample</a:t>
                      </a:r>
                      <a:r>
                        <a:rPr lang="en-US" sz="1600" b="0" cap="none" spc="0" dirty="0">
                          <a:solidFill>
                            <a:schemeClr val="tx1"/>
                          </a:solidFill>
                        </a:rPr>
                        <a:t> step size from 2 to 4 for better resolution recovery.</a:t>
                      </a: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0050823"/>
                  </a:ext>
                </a:extLst>
              </a:tr>
              <a:tr h="489147">
                <a:tc>
                  <a:txBody>
                    <a:bodyPr/>
                    <a:lstStyle/>
                    <a:p>
                      <a:r>
                        <a:rPr lang="en-US" sz="1600" b="1" cap="none" spc="0">
                          <a:solidFill>
                            <a:schemeClr val="tx1"/>
                          </a:solidFill>
                        </a:rPr>
                        <a:t>Result</a:t>
                      </a:r>
                      <a:endParaRPr lang="en-US" sz="16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cap="none" spc="0" dirty="0">
                          <a:solidFill>
                            <a:schemeClr val="tx1"/>
                          </a:solidFill>
                        </a:rPr>
                        <a:t>Better preservation of small object features in feature maps.</a:t>
                      </a:r>
                    </a:p>
                  </a:txBody>
                  <a:tcPr marL="134343" marR="88249" marT="103341" marB="103341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5421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1F0C153-BF46-66F7-CE5D-2C5DEAAE7B5F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17316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5514" y="1752294"/>
            <a:ext cx="8577943" cy="109728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200" dirty="0"/>
              <a:t>Study on Deep-Sea Fish Detection Using Convolutional Neural Networks (CNNs)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1371" y="4711805"/>
            <a:ext cx="3869079" cy="1656338"/>
          </a:xfrm>
        </p:spPr>
        <p:txBody>
          <a:bodyPr>
            <a:noAutofit/>
          </a:bodyPr>
          <a:lstStyle/>
          <a:p>
            <a:pPr algn="l"/>
            <a:r>
              <a:rPr lang="en-US" sz="1800" dirty="0">
                <a:latin typeface="+mj-lt"/>
              </a:rPr>
              <a:t>By:</a:t>
            </a:r>
          </a:p>
          <a:p>
            <a:pPr algn="l"/>
            <a:r>
              <a:rPr lang="en-US" sz="1800" dirty="0">
                <a:latin typeface="+mj-lt"/>
              </a:rPr>
              <a:t>Poojitha Priyadarshini Madari</a:t>
            </a:r>
          </a:p>
          <a:p>
            <a:pPr algn="l"/>
            <a:r>
              <a:rPr lang="en-US" sz="1800" dirty="0">
                <a:latin typeface="+mj-lt"/>
              </a:rPr>
              <a:t>April 09 2025 </a:t>
            </a:r>
          </a:p>
          <a:p>
            <a:pPr algn="l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8ECE17-3818-B740-62C0-54BDCC15B9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70861" y="219423"/>
            <a:ext cx="6386969" cy="1532871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87BBEB-4781-0773-BC16-98F01C0CB016}"/>
              </a:ext>
            </a:extLst>
          </p:cNvPr>
          <p:cNvSpPr txBox="1"/>
          <p:nvPr/>
        </p:nvSpPr>
        <p:spPr>
          <a:xfrm>
            <a:off x="2803070" y="3104977"/>
            <a:ext cx="63028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CSC-695 Directed Study</a:t>
            </a:r>
          </a:p>
          <a:p>
            <a:pPr algn="ctr"/>
            <a:r>
              <a:rPr lang="en-US" sz="2000" dirty="0"/>
              <a:t>Under the Guidance of</a:t>
            </a:r>
          </a:p>
          <a:p>
            <a:pPr algn="ctr"/>
            <a:r>
              <a:rPr lang="en-US" sz="2000" dirty="0"/>
              <a:t>Dr. Joe Zhang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5ADE4-BEBB-1CAE-7425-8866B166AE14}"/>
              </a:ext>
            </a:extLst>
          </p:cNvPr>
          <p:cNvSpPr txBox="1"/>
          <p:nvPr/>
        </p:nvSpPr>
        <p:spPr>
          <a:xfrm>
            <a:off x="631371" y="305191"/>
            <a:ext cx="2481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Presentation - 4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9B571808-2BEC-6BBB-1678-F41B587731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954" y="2203078"/>
            <a:ext cx="4703625" cy="367520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</a:rPr>
              <a:t>Key Enhancements in YOLO-Fish-1: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</a:endParaRPr>
          </a:p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900" i="0" u="none" strike="noStrike" cap="none" normalizeH="0" baseline="0" dirty="0" err="1">
                <a:ln>
                  <a:noFill/>
                </a:ln>
                <a:effectLst/>
              </a:rPr>
              <a:t>Upsample</a:t>
            </a:r>
            <a:r>
              <a:rPr kumimoji="0" lang="en-US" altLang="en-US" sz="1900" i="0" u="none" strike="noStrike" cap="none" normalizeH="0" baseline="0" dirty="0">
                <a:ln>
                  <a:noFill/>
                </a:ln>
                <a:effectLst/>
              </a:rPr>
              <a:t> x4 feature map to improve resolution.</a:t>
            </a:r>
          </a:p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900" i="0" u="none" strike="noStrike" cap="none" normalizeH="0" baseline="0" dirty="0">
                <a:ln>
                  <a:noFill/>
                </a:ln>
                <a:effectLst/>
              </a:rPr>
              <a:t>Merge </a:t>
            </a:r>
            <a:r>
              <a:rPr kumimoji="0" lang="en-US" altLang="en-US" sz="1900" i="0" u="none" strike="noStrike" cap="none" normalizeH="0" baseline="0" dirty="0" err="1">
                <a:ln>
                  <a:noFill/>
                </a:ln>
                <a:effectLst/>
              </a:rPr>
              <a:t>upsampled</a:t>
            </a:r>
            <a:r>
              <a:rPr kumimoji="0" lang="en-US" altLang="en-US" sz="1900" i="0" u="none" strike="noStrike" cap="none" normalizeH="0" baseline="0" dirty="0">
                <a:ln>
                  <a:noFill/>
                </a:ln>
                <a:effectLst/>
              </a:rPr>
              <a:t> features with 2nd residual block of Darknet-53.</a:t>
            </a:r>
          </a:p>
          <a:p>
            <a:pPr marL="3429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</a:rPr>
              <a:t>Create additional </a:t>
            </a: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</a:rPr>
              <a:t>detection layer at scale 3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</a:rPr>
              <a:t> for small object detection.</a:t>
            </a: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</a:rPr>
              <a:t>Outcome:</a:t>
            </a: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</a:rPr>
              <a:t>Improved detection performance on small and low-resolution targets by refining the multi-scale detection pipeline.</a:t>
            </a:r>
          </a:p>
          <a:p>
            <a:pPr marL="3429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5FAA122-95FC-76D1-44A1-EF017CD876E3}"/>
              </a:ext>
            </a:extLst>
          </p:cNvPr>
          <p:cNvGraphicFramePr>
            <a:graphicFrameLocks noGrp="1"/>
          </p:cNvGraphicFramePr>
          <p:nvPr/>
        </p:nvGraphicFramePr>
        <p:xfrm>
          <a:off x="5911532" y="3339788"/>
          <a:ext cx="5150278" cy="2003181"/>
        </p:xfrm>
        <a:graphic>
          <a:graphicData uri="http://schemas.openxmlformats.org/drawingml/2006/table">
            <a:tbl>
              <a:tblPr>
                <a:solidFill>
                  <a:srgbClr val="F2F2F2">
                    <a:alpha val="45098"/>
                  </a:srgbClr>
                </a:solidFill>
              </a:tblPr>
              <a:tblGrid>
                <a:gridCol w="2406082">
                  <a:extLst>
                    <a:ext uri="{9D8B030D-6E8A-4147-A177-3AD203B41FA5}">
                      <a16:colId xmlns:a16="http://schemas.microsoft.com/office/drawing/2014/main" val="1052989255"/>
                    </a:ext>
                  </a:extLst>
                </a:gridCol>
                <a:gridCol w="2744196">
                  <a:extLst>
                    <a:ext uri="{9D8B030D-6E8A-4147-A177-3AD203B41FA5}">
                      <a16:colId xmlns:a16="http://schemas.microsoft.com/office/drawing/2014/main" val="3921930802"/>
                    </a:ext>
                  </a:extLst>
                </a:gridCol>
              </a:tblGrid>
              <a:tr h="361686">
                <a:tc>
                  <a:txBody>
                    <a:bodyPr/>
                    <a:lstStyle/>
                    <a:p>
                      <a:r>
                        <a:rPr lang="en-US" sz="1200" b="1" cap="none" spc="0">
                          <a:solidFill>
                            <a:schemeClr val="tx1"/>
                          </a:solidFill>
                        </a:rPr>
                        <a:t>Feature Map Fusion</a:t>
                      </a:r>
                      <a:endParaRPr lang="en-US" sz="1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2740" marR="92740" marT="92740" marB="4637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cap="none" spc="0">
                          <a:solidFill>
                            <a:schemeClr val="tx1"/>
                          </a:solidFill>
                        </a:rPr>
                        <a:t>Dimensions</a:t>
                      </a:r>
                      <a:endParaRPr lang="en-US" sz="1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2740" marR="92740" marT="92740" marB="4637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9336382"/>
                  </a:ext>
                </a:extLst>
              </a:tr>
              <a:tr h="547165">
                <a:tc>
                  <a:txBody>
                    <a:bodyPr/>
                    <a:lstStyle/>
                    <a:p>
                      <a:r>
                        <a:rPr lang="en-US" sz="1200" cap="none" spc="0">
                          <a:solidFill>
                            <a:schemeClr val="tx1"/>
                          </a:solidFill>
                        </a:rPr>
                        <a:t>Modified upsampling output</a:t>
                      </a:r>
                    </a:p>
                  </a:txBody>
                  <a:tcPr marL="92740" marR="92740" marT="92740" marB="4637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From ↓ to ↑ </a:t>
                      </a:r>
                    </a:p>
                  </a:txBody>
                  <a:tcPr marL="92740" marR="92740" marT="92740" marB="4637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4726231"/>
                  </a:ext>
                </a:extLst>
              </a:tr>
              <a:tr h="547165">
                <a:tc>
                  <a:txBody>
                    <a:bodyPr/>
                    <a:lstStyle/>
                    <a:p>
                      <a:r>
                        <a:rPr lang="en-US" sz="1200" cap="none" spc="0">
                          <a:solidFill>
                            <a:schemeClr val="tx1"/>
                          </a:solidFill>
                        </a:rPr>
                        <a:t>Feature map from 2nd residual block</a:t>
                      </a:r>
                    </a:p>
                  </a:txBody>
                  <a:tcPr marL="92740" marR="92740" marT="92740" marB="4637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cap="none" spc="0">
                          <a:solidFill>
                            <a:schemeClr val="tx1"/>
                          </a:solidFill>
                        </a:rPr>
                        <a:t>152×152×128</a:t>
                      </a:r>
                    </a:p>
                  </a:txBody>
                  <a:tcPr marL="92740" marR="92740" marT="92740" marB="4637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194557"/>
                  </a:ext>
                </a:extLst>
              </a:tr>
              <a:tr h="547165">
                <a:tc>
                  <a:txBody>
                    <a:bodyPr/>
                    <a:lstStyle/>
                    <a:p>
                      <a:r>
                        <a:rPr lang="en-US" sz="1200" cap="none" spc="0">
                          <a:solidFill>
                            <a:schemeClr val="tx1"/>
                          </a:solidFill>
                        </a:rPr>
                        <a:t>Final merged feature map</a:t>
                      </a:r>
                    </a:p>
                  </a:txBody>
                  <a:tcPr marL="92740" marR="92740" marT="92740" marB="4637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Concatenated for enhanced feature learning</a:t>
                      </a:r>
                    </a:p>
                  </a:txBody>
                  <a:tcPr marL="92740" marR="92740" marT="92740" marB="4637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616254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1562FC7-15DE-AB21-1F78-8F71A3562DD2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72518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>
            <a:extLst>
              <a:ext uri="{FF2B5EF4-FFF2-40B4-BE49-F238E27FC236}">
                <a16:creationId xmlns:a16="http://schemas.microsoft.com/office/drawing/2014/main" id="{FDF2B00F-646D-BBDF-1638-16C585A09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46422" y="923790"/>
            <a:ext cx="6552007" cy="5290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FADF61-28F6-481D-F345-F061CC59DB7D}"/>
              </a:ext>
            </a:extLst>
          </p:cNvPr>
          <p:cNvSpPr txBox="1"/>
          <p:nvPr/>
        </p:nvSpPr>
        <p:spPr>
          <a:xfrm>
            <a:off x="576943" y="512759"/>
            <a:ext cx="542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YOLO Fish-2 Model – Spatial Pyramid Pooling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BD8395-C857-B4AE-03A9-90181C1ABEF7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682036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C6D88-9FFD-68D1-CEC5-2D008326D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52F8EE4F-941E-9C0C-06DE-17D07DFD7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48505" y="643467"/>
            <a:ext cx="6294990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EF2925-AB23-0832-983A-3AEBE3A17A52}"/>
              </a:ext>
            </a:extLst>
          </p:cNvPr>
          <p:cNvSpPr txBox="1"/>
          <p:nvPr/>
        </p:nvSpPr>
        <p:spPr>
          <a:xfrm>
            <a:off x="881743" y="643467"/>
            <a:ext cx="3320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YOLO Model Setup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5BD0BF-EA84-32DD-0CEA-FA7969364924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684115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53D0B-405A-476F-91BA-D59B43CD7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4D5E2C-2997-5111-A67B-43169F0C9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317" y="643467"/>
            <a:ext cx="5743366" cy="5571065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6AC7EC-E9EE-4EA1-8FAB-3CA0A88B3799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0433505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4CBF2-98E6-46B3-6E5D-D71F78F2D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0B8150-9415-B8F4-9EB5-11CD4CD5DC1C}"/>
              </a:ext>
            </a:extLst>
          </p:cNvPr>
          <p:cNvSpPr txBox="1"/>
          <p:nvPr/>
        </p:nvSpPr>
        <p:spPr>
          <a:xfrm>
            <a:off x="728347" y="1014142"/>
            <a:ext cx="7250882" cy="7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0" i="0" dirty="0">
                <a:effectLst/>
              </a:rPr>
              <a:t>Billion floating-point operations per second (BFLOPs)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442084-9256-4B03-F321-60B1DB125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189" y="2380152"/>
            <a:ext cx="9013102" cy="33348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C1B6FD-51D0-CF97-F3B3-D818568827BA}"/>
              </a:ext>
            </a:extLst>
          </p:cNvPr>
          <p:cNvSpPr txBox="1"/>
          <p:nvPr/>
        </p:nvSpPr>
        <p:spPr>
          <a:xfrm>
            <a:off x="1138125" y="6604084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109836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D9FCD-958F-BAA1-40F8-98CDBEB68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0167F2-F214-69CD-AD6F-893B90003033}"/>
              </a:ext>
            </a:extLst>
          </p:cNvPr>
          <p:cNvSpPr txBox="1"/>
          <p:nvPr/>
        </p:nvSpPr>
        <p:spPr>
          <a:xfrm>
            <a:off x="828674" y="494414"/>
            <a:ext cx="9447440" cy="24665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500" b="0" i="0" kern="1200" dirty="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Comparison of YOLO-Fish models for</a:t>
            </a:r>
          </a:p>
          <a:p>
            <a:pPr marL="457200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AutoNum type="alphaLcParenBoth"/>
            </a:pP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YOLOv3 </a:t>
            </a:r>
          </a:p>
          <a:p>
            <a:pPr marL="457200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AutoNum type="alphaLcParenBoth"/>
            </a:pP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YOLO-Fish-1</a:t>
            </a:r>
          </a:p>
          <a:p>
            <a:pPr marL="457200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AutoNum type="alphaLcParenBoth" startAt="3"/>
            </a:pP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YOLO-Fish-2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Detection results on a </a:t>
            </a:r>
            <a:r>
              <a:rPr lang="en-US" sz="2500" b="0" i="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DeepFish</a:t>
            </a: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image.</a:t>
            </a:r>
            <a:endParaRPr lang="en-US" sz="25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E5E51FC8-B2C3-8028-A6E7-3B8B5B238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3900" y="3186710"/>
            <a:ext cx="10744200" cy="2283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CB869D-7DE3-2672-C645-1B1406185BD9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4298077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D2A1C-F814-642D-97A7-29D8E825F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FE8D91-D255-79AD-D4B5-112DD691AC45}"/>
              </a:ext>
            </a:extLst>
          </p:cNvPr>
          <p:cNvSpPr txBox="1"/>
          <p:nvPr/>
        </p:nvSpPr>
        <p:spPr>
          <a:xfrm>
            <a:off x="828675" y="494414"/>
            <a:ext cx="10534650" cy="24011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Comparison of YOLO-Fish models for </a:t>
            </a:r>
          </a:p>
          <a:p>
            <a:pPr marL="457200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AutoNum type="alphaLcParenBoth"/>
            </a:pP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YOLOv3 </a:t>
            </a:r>
          </a:p>
          <a:p>
            <a:pPr marL="457200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AutoNum type="alphaLcParenBoth"/>
            </a:pP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YOLO-Fish-1</a:t>
            </a:r>
          </a:p>
          <a:p>
            <a:pPr marL="457200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AutoNum type="alphaLcParenBoth"/>
            </a:pP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YOLO-Fish-2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+mj-lt"/>
                <a:ea typeface="+mj-ea"/>
                <a:cs typeface="+mj-cs"/>
              </a:rPr>
              <a:t>D</a:t>
            </a: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etection results on a </a:t>
            </a:r>
            <a:r>
              <a:rPr lang="en-US" sz="2500" b="0" i="0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OzFish</a:t>
            </a:r>
            <a:r>
              <a:rPr lang="en-US" sz="25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image</a:t>
            </a:r>
            <a:endParaRPr lang="en-US" sz="25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1C3A0E5E-81AA-9451-040E-100F10EF5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3900" y="3186710"/>
            <a:ext cx="10744200" cy="2283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BCA645-3C9E-7EA0-77B5-ACE5FCB48907}"/>
              </a:ext>
            </a:extLst>
          </p:cNvPr>
          <p:cNvSpPr txBox="1"/>
          <p:nvPr/>
        </p:nvSpPr>
        <p:spPr>
          <a:xfrm>
            <a:off x="1214325" y="6567479"/>
            <a:ext cx="97629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7225004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A41689-E227-C3C4-38FF-0F1BBACB85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55952E-736A-204F-9562-A419A9E96A50}"/>
              </a:ext>
            </a:extLst>
          </p:cNvPr>
          <p:cNvSpPr txBox="1"/>
          <p:nvPr/>
        </p:nvSpPr>
        <p:spPr>
          <a:xfrm>
            <a:off x="1007618" y="3053850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DATASET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CB63814-BA0F-9E95-CE61-AE4FE2324BF2}"/>
              </a:ext>
            </a:extLst>
          </p:cNvPr>
          <p:cNvGraphicFramePr>
            <a:graphicFrameLocks noGrp="1"/>
          </p:cNvGraphicFramePr>
          <p:nvPr/>
        </p:nvGraphicFramePr>
        <p:xfrm>
          <a:off x="5922492" y="1745526"/>
          <a:ext cx="5536002" cy="401348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78125">
                  <a:extLst>
                    <a:ext uri="{9D8B030D-6E8A-4147-A177-3AD203B41FA5}">
                      <a16:colId xmlns:a16="http://schemas.microsoft.com/office/drawing/2014/main" val="440819468"/>
                    </a:ext>
                  </a:extLst>
                </a:gridCol>
                <a:gridCol w="2235358">
                  <a:extLst>
                    <a:ext uri="{9D8B030D-6E8A-4147-A177-3AD203B41FA5}">
                      <a16:colId xmlns:a16="http://schemas.microsoft.com/office/drawing/2014/main" val="3360650145"/>
                    </a:ext>
                  </a:extLst>
                </a:gridCol>
                <a:gridCol w="2022519">
                  <a:extLst>
                    <a:ext uri="{9D8B030D-6E8A-4147-A177-3AD203B41FA5}">
                      <a16:colId xmlns:a16="http://schemas.microsoft.com/office/drawing/2014/main" val="300530863"/>
                    </a:ext>
                  </a:extLst>
                </a:gridCol>
              </a:tblGrid>
              <a:tr h="346656">
                <a:tc>
                  <a:txBody>
                    <a:bodyPr/>
                    <a:lstStyle/>
                    <a:p>
                      <a:r>
                        <a:rPr lang="en-US" sz="1200" b="1" cap="none" spc="0">
                          <a:solidFill>
                            <a:schemeClr val="tx1"/>
                          </a:solidFill>
                        </a:rPr>
                        <a:t>Category</a:t>
                      </a:r>
                      <a:endParaRPr lang="en-US" sz="1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b="1" cap="none" spc="0">
                          <a:solidFill>
                            <a:schemeClr val="tx1"/>
                          </a:solidFill>
                        </a:rPr>
                        <a:t>Dataset/Method</a:t>
                      </a:r>
                      <a:endParaRPr lang="en-US" sz="1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b="1" cap="none" spc="0">
                          <a:solidFill>
                            <a:schemeClr val="tx1"/>
                          </a:solidFill>
                        </a:rPr>
                        <a:t>Details</a:t>
                      </a:r>
                      <a:endParaRPr lang="en-US" sz="1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4537" marR="72721" marT="72721" marB="72721" anchor="ctr"/>
                </a:tc>
                <a:extLst>
                  <a:ext uri="{0D108BD9-81ED-4DB2-BD59-A6C34878D82A}">
                    <a16:rowId xmlns:a16="http://schemas.microsoft.com/office/drawing/2014/main" val="2973331758"/>
                  </a:ext>
                </a:extLst>
              </a:tr>
              <a:tr h="522977">
                <a:tc>
                  <a:txBody>
                    <a:bodyPr/>
                    <a:lstStyle/>
                    <a:p>
                      <a:r>
                        <a:rPr lang="en-US" sz="1200" b="1" cap="none" spc="0">
                          <a:solidFill>
                            <a:schemeClr val="tx1"/>
                          </a:solidFill>
                        </a:rPr>
                        <a:t>Primary Dataset</a:t>
                      </a:r>
                      <a:endParaRPr lang="en-US" sz="1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>
                          <a:solidFill>
                            <a:schemeClr val="tx1"/>
                          </a:solidFill>
                        </a:rPr>
                        <a:t>DeepFish</a:t>
                      </a: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7,339 images, 20 Environments</a:t>
                      </a:r>
                    </a:p>
                  </a:txBody>
                  <a:tcPr marL="94537" marR="72721" marT="72721" marB="72721" anchor="ctr"/>
                </a:tc>
                <a:extLst>
                  <a:ext uri="{0D108BD9-81ED-4DB2-BD59-A6C34878D82A}">
                    <a16:rowId xmlns:a16="http://schemas.microsoft.com/office/drawing/2014/main" val="3719848111"/>
                  </a:ext>
                </a:extLst>
              </a:tr>
              <a:tr h="1051940">
                <a:tc>
                  <a:txBody>
                    <a:bodyPr/>
                    <a:lstStyle/>
                    <a:p>
                      <a:r>
                        <a:rPr lang="en-US" sz="1200" b="1" cap="none" spc="0" dirty="0">
                          <a:solidFill>
                            <a:schemeClr val="tx1"/>
                          </a:solidFill>
                        </a:rPr>
                        <a:t>Secondary Datasets</a:t>
                      </a:r>
                      <a:endParaRPr lang="en-US" sz="12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>
                          <a:solidFill>
                            <a:schemeClr val="tx1"/>
                          </a:solidFill>
                        </a:rPr>
                        <a:t>DeepFish and OzFish</a:t>
                      </a: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Yolo Fish – 1 and Yolo Fish- 2 </a:t>
                      </a:r>
                    </a:p>
                  </a:txBody>
                  <a:tcPr marL="94537" marR="72721" marT="72721" marB="72721" anchor="ctr"/>
                </a:tc>
                <a:extLst>
                  <a:ext uri="{0D108BD9-81ED-4DB2-BD59-A6C34878D82A}">
                    <a16:rowId xmlns:a16="http://schemas.microsoft.com/office/drawing/2014/main" val="1454385182"/>
                  </a:ext>
                </a:extLst>
              </a:tr>
              <a:tr h="1051940">
                <a:tc>
                  <a:txBody>
                    <a:bodyPr/>
                    <a:lstStyle/>
                    <a:p>
                      <a:r>
                        <a:rPr lang="en-US" sz="1200" b="1" cap="none" spc="0" dirty="0">
                          <a:solidFill>
                            <a:schemeClr val="tx1"/>
                          </a:solidFill>
                        </a:rPr>
                        <a:t>Sample Dataset</a:t>
                      </a: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>
                          <a:solidFill>
                            <a:schemeClr val="tx1"/>
                          </a:solidFill>
                        </a:rPr>
                        <a:t>Goldfish and Koi Fish</a:t>
                      </a: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Random Samples (~10)</a:t>
                      </a:r>
                    </a:p>
                  </a:txBody>
                  <a:tcPr marL="94537" marR="72721" marT="72721" marB="72721" anchor="ctr"/>
                </a:tc>
                <a:extLst>
                  <a:ext uri="{0D108BD9-81ED-4DB2-BD59-A6C34878D82A}">
                    <a16:rowId xmlns:a16="http://schemas.microsoft.com/office/drawing/2014/main" val="2436991508"/>
                  </a:ext>
                </a:extLst>
              </a:tr>
              <a:tr h="346656">
                <a:tc>
                  <a:txBody>
                    <a:bodyPr/>
                    <a:lstStyle/>
                    <a:p>
                      <a:endParaRPr lang="en-US" sz="1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>
                          <a:solidFill>
                            <a:schemeClr val="tx1"/>
                          </a:solidFill>
                        </a:rPr>
                        <a:t>Custom Turbid/Occluded Data</a:t>
                      </a: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>
                          <a:solidFill>
                            <a:schemeClr val="tx1"/>
                          </a:solidFill>
                        </a:rPr>
                        <a:t>Synthetic augmentation</a:t>
                      </a:r>
                    </a:p>
                  </a:txBody>
                  <a:tcPr marL="94537" marR="72721" marT="72721" marB="72721" anchor="ctr"/>
                </a:tc>
                <a:extLst>
                  <a:ext uri="{0D108BD9-81ED-4DB2-BD59-A6C34878D82A}">
                    <a16:rowId xmlns:a16="http://schemas.microsoft.com/office/drawing/2014/main" val="1331956911"/>
                  </a:ext>
                </a:extLst>
              </a:tr>
              <a:tr h="346656">
                <a:tc>
                  <a:txBody>
                    <a:bodyPr/>
                    <a:lstStyle/>
                    <a:p>
                      <a:r>
                        <a:rPr lang="en-US" sz="1200" b="1" cap="none" spc="0">
                          <a:solidFill>
                            <a:schemeClr val="tx1"/>
                          </a:solidFill>
                        </a:rPr>
                        <a:t>Preprocessing</a:t>
                      </a:r>
                      <a:endParaRPr lang="en-US" sz="1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>
                          <a:solidFill>
                            <a:schemeClr val="tx1"/>
                          </a:solidFill>
                        </a:rPr>
                        <a:t>CLAHE</a:t>
                      </a: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Contrast enhancement</a:t>
                      </a:r>
                    </a:p>
                  </a:txBody>
                  <a:tcPr marL="94537" marR="72721" marT="72721" marB="72721" anchor="ctr"/>
                </a:tc>
                <a:extLst>
                  <a:ext uri="{0D108BD9-81ED-4DB2-BD59-A6C34878D82A}">
                    <a16:rowId xmlns:a16="http://schemas.microsoft.com/office/drawing/2014/main" val="3857035012"/>
                  </a:ext>
                </a:extLst>
              </a:tr>
              <a:tr h="346656">
                <a:tc>
                  <a:txBody>
                    <a:bodyPr/>
                    <a:lstStyle/>
                    <a:p>
                      <a:endParaRPr lang="en-US" sz="12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>
                          <a:solidFill>
                            <a:schemeClr val="tx1"/>
                          </a:solidFill>
                        </a:rPr>
                        <a:t>Wavelet Denoising</a:t>
                      </a:r>
                    </a:p>
                  </a:txBody>
                  <a:tcPr marL="94537" marR="72721" marT="72721" marB="72721" anchor="ctr"/>
                </a:tc>
                <a:tc>
                  <a:txBody>
                    <a:bodyPr/>
                    <a:lstStyle/>
                    <a:p>
                      <a:r>
                        <a:rPr lang="en-US" sz="1200" cap="none" spc="0" dirty="0">
                          <a:solidFill>
                            <a:schemeClr val="tx1"/>
                          </a:solidFill>
                        </a:rPr>
                        <a:t>Speckle noise reduction</a:t>
                      </a:r>
                    </a:p>
                  </a:txBody>
                  <a:tcPr marL="94537" marR="72721" marT="72721" marB="72721" anchor="ctr"/>
                </a:tc>
                <a:extLst>
                  <a:ext uri="{0D108BD9-81ED-4DB2-BD59-A6C34878D82A}">
                    <a16:rowId xmlns:a16="http://schemas.microsoft.com/office/drawing/2014/main" val="3524643970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4C8BABB0-8FC3-261D-CC3C-3AF0189942CC}"/>
              </a:ext>
            </a:extLst>
          </p:cNvPr>
          <p:cNvSpPr txBox="1"/>
          <p:nvPr/>
        </p:nvSpPr>
        <p:spPr>
          <a:xfrm>
            <a:off x="365760" y="5863832"/>
            <a:ext cx="11110151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 –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Goldfish,koi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fish dataset with Random Samples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Saleh,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Alzayat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Marcus Sheaves, and Mostafa Rahimi Azghadi. "Computer vision and deep learning for fish classification in underwater habitats: A survey."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Fish and Fisheries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23.4 (2022): 977-999.  - small size, moderate Size and Large sized including grey scale fish Dataset.</a:t>
            </a:r>
            <a:endParaRPr lang="en-US" sz="105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 </a:t>
            </a:r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Deepfish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 dataset, </a:t>
            </a:r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Ozfish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 Dataset and Mixed Dataset. Yolo Fish-1 &amp; Yolo Fish-2 models</a:t>
            </a:r>
          </a:p>
          <a:p>
            <a:endParaRPr lang="en-US" sz="10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DA63F9-AEA6-CDFD-E6D5-9A0EA2940266}"/>
              </a:ext>
            </a:extLst>
          </p:cNvPr>
          <p:cNvSpPr txBox="1"/>
          <p:nvPr/>
        </p:nvSpPr>
        <p:spPr>
          <a:xfrm>
            <a:off x="5920835" y="10910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https://github.com/alzayats/DeepFish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325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6F0DF-45F2-D10D-77E5-394F532CD8CA}"/>
              </a:ext>
            </a:extLst>
          </p:cNvPr>
          <p:cNvSpPr txBox="1"/>
          <p:nvPr/>
        </p:nvSpPr>
        <p:spPr>
          <a:xfrm>
            <a:off x="1043631" y="809898"/>
            <a:ext cx="9942716" cy="1554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REQUIREMENTS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812E44-7524-287B-FC8D-09CC52161B28}"/>
              </a:ext>
            </a:extLst>
          </p:cNvPr>
          <p:cNvSpPr txBox="1"/>
          <p:nvPr/>
        </p:nvSpPr>
        <p:spPr>
          <a:xfrm>
            <a:off x="640079" y="2560322"/>
            <a:ext cx="9941319" cy="312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</a:rPr>
              <a:t>1080-pixel HD camera</a:t>
            </a:r>
            <a:endParaRPr lang="en-US" sz="2400" dirty="0"/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</a:rPr>
              <a:t>An Intel Core i3 processor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</a:rPr>
              <a:t>Python 3.9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370A25-E0F9-394C-D098-500AD1AE95BE}"/>
              </a:ext>
            </a:extLst>
          </p:cNvPr>
          <p:cNvSpPr txBox="1"/>
          <p:nvPr/>
        </p:nvSpPr>
        <p:spPr>
          <a:xfrm>
            <a:off x="914399" y="6291944"/>
            <a:ext cx="86541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 –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Goldfish,koi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fish dataset with Random Samples</a:t>
            </a:r>
          </a:p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326810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F71371-E309-DD37-D884-24BA0ADB18E0}"/>
              </a:ext>
            </a:extLst>
          </p:cNvPr>
          <p:cNvSpPr txBox="1"/>
          <p:nvPr/>
        </p:nvSpPr>
        <p:spPr>
          <a:xfrm>
            <a:off x="1043631" y="1139616"/>
            <a:ext cx="9942716" cy="1554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1FDBC9-9350-8354-1FB7-BC46141FE32A}"/>
              </a:ext>
            </a:extLst>
          </p:cNvPr>
          <p:cNvSpPr txBox="1"/>
          <p:nvPr/>
        </p:nvSpPr>
        <p:spPr>
          <a:xfrm>
            <a:off x="1045028" y="3017522"/>
            <a:ext cx="9941319" cy="312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b="0" i="0" dirty="0">
                <a:effectLst/>
              </a:rPr>
              <a:t>YOLO-Fish Innovations :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200" b="0" i="0" dirty="0">
                <a:effectLst/>
              </a:rPr>
              <a:t>Hybrid Backbone: CSP2 Module + SE Attention for richer feature extraction and focus on fish regions.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200" b="0" i="0" dirty="0" err="1">
                <a:effectLst/>
              </a:rPr>
              <a:t>BiFPN</a:t>
            </a:r>
            <a:r>
              <a:rPr lang="en-US" sz="2200" b="0" i="0" dirty="0">
                <a:effectLst/>
              </a:rPr>
              <a:t>-Lite Neck: Lightweight multi-scale feature fusion to improve small-target recall (~10% gain).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200" b="0" i="0" dirty="0">
                <a:effectLst/>
              </a:rPr>
              <a:t>NWD-</a:t>
            </a:r>
            <a:r>
              <a:rPr lang="en-US" sz="2200" b="0" i="0" dirty="0" err="1">
                <a:effectLst/>
              </a:rPr>
              <a:t>IoU</a:t>
            </a:r>
            <a:r>
              <a:rPr lang="en-US" sz="2200" b="0" i="0" dirty="0">
                <a:effectLst/>
              </a:rPr>
              <a:t> Loss: Combines Wasserstein distance with </a:t>
            </a:r>
            <a:r>
              <a:rPr lang="en-US" sz="2200" b="0" i="0" dirty="0" err="1">
                <a:effectLst/>
              </a:rPr>
              <a:t>IoU</a:t>
            </a:r>
            <a:r>
              <a:rPr lang="en-US" sz="2200" b="0" i="0" dirty="0">
                <a:effectLst/>
              </a:rPr>
              <a:t> for better bounding box localization (~4% improvement).</a:t>
            </a:r>
            <a:r>
              <a:rPr lang="en-US" sz="2200" b="0" i="0" dirty="0" err="1">
                <a:effectLst/>
              </a:rPr>
              <a:t>IoU</a:t>
            </a:r>
            <a:r>
              <a:rPr lang="en-US" sz="2200" b="0" i="0" dirty="0">
                <a:effectLst/>
              </a:rPr>
              <a:t> – Intersection of unions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200" b="0" i="0" dirty="0">
                <a:effectLst/>
              </a:rPr>
              <a:t>Dynamic Anchors: Multi-scale anchor system adapts to diverse fish sizes (~3% </a:t>
            </a:r>
            <a:r>
              <a:rPr lang="en-US" sz="2200" b="0" i="0" dirty="0" err="1">
                <a:effectLst/>
              </a:rPr>
              <a:t>mAP</a:t>
            </a:r>
            <a:r>
              <a:rPr lang="en-US" sz="2200" b="0" i="0" dirty="0">
                <a:effectLst/>
              </a:rPr>
              <a:t> gain).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B2465D-A9D9-F412-A0EA-145240E98B4C}"/>
              </a:ext>
            </a:extLst>
          </p:cNvPr>
          <p:cNvSpPr txBox="1"/>
          <p:nvPr/>
        </p:nvSpPr>
        <p:spPr>
          <a:xfrm>
            <a:off x="914400" y="6485313"/>
            <a:ext cx="90895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752816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2BEF26C5-68BF-65F6-0357-AF3BF483E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44575"/>
          </a:xfrm>
        </p:spPr>
        <p:txBody>
          <a:bodyPr/>
          <a:lstStyle/>
          <a:p>
            <a:r>
              <a:rPr lang="en-US" b="1" dirty="0"/>
              <a:t>Contents</a:t>
            </a:r>
          </a:p>
        </p:txBody>
      </p:sp>
      <p:graphicFrame>
        <p:nvGraphicFramePr>
          <p:cNvPr id="18" name="Content Placeholder 3">
            <a:extLst>
              <a:ext uri="{FF2B5EF4-FFF2-40B4-BE49-F238E27FC236}">
                <a16:creationId xmlns:a16="http://schemas.microsoft.com/office/drawing/2014/main" id="{AF5C30E5-584B-1762-98BF-64E28682D5F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409700"/>
          <a:ext cx="10515600" cy="4767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9" name="Picture 18" descr="A close-up of a logo&#10;&#10;Description automatically generated">
            <a:extLst>
              <a:ext uri="{FF2B5EF4-FFF2-40B4-BE49-F238E27FC236}">
                <a16:creationId xmlns:a16="http://schemas.microsoft.com/office/drawing/2014/main" id="{6530FF7F-9D21-1C34-15EC-905CF760E0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0"/>
            <a:ext cx="4343400" cy="104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73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C7FEF4-8B47-DFED-91B3-D43D440E3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5028" y="3017522"/>
            <a:ext cx="9941319" cy="31246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CSP2 (Cross Stage Partial Network)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Efficiently splits feature maps into two parts – one goes through residual layers, and one bypasses – and then merges them. This reduces computation while retaining strong features.</a:t>
            </a:r>
          </a:p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SE Attention (Squeeze-and-Excitation)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 Focuses the model’s attention on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important features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, like fish regions, by reweighting channel-wise information.</a:t>
            </a:r>
          </a:p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Benefit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:</a:t>
            </a:r>
          </a:p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Richer, more focused features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, especially useful in cluttered or underwater environments.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AEFD2B-0D48-BE3E-706E-0285D7CE9AA6}"/>
              </a:ext>
            </a:extLst>
          </p:cNvPr>
          <p:cNvSpPr txBox="1"/>
          <p:nvPr/>
        </p:nvSpPr>
        <p:spPr>
          <a:xfrm>
            <a:off x="1045028" y="1404257"/>
            <a:ext cx="8316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Hybrid Backbone: CSP2 Module + SE Attention</a:t>
            </a:r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EED70F-0A1D-3A5E-F800-B3FF9659E8E6}"/>
              </a:ext>
            </a:extLst>
          </p:cNvPr>
          <p:cNvSpPr txBox="1"/>
          <p:nvPr/>
        </p:nvSpPr>
        <p:spPr>
          <a:xfrm>
            <a:off x="914400" y="6485313"/>
            <a:ext cx="90895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757881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2D2CD-F5B2-EEDE-7265-FC626B7019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703D46-A1A2-E27E-D3C9-7C09435703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5028" y="3017522"/>
            <a:ext cx="9941319" cy="31246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883145-F303-6CF7-762F-837AFA05B086}"/>
              </a:ext>
            </a:extLst>
          </p:cNvPr>
          <p:cNvSpPr txBox="1"/>
          <p:nvPr/>
        </p:nvSpPr>
        <p:spPr>
          <a:xfrm>
            <a:off x="1045028" y="1404257"/>
            <a:ext cx="8316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BiFPN</a:t>
            </a:r>
            <a:r>
              <a:rPr lang="en-US" sz="2400" b="1" dirty="0"/>
              <a:t>-Lite Neck: Lightweight Multi-Scale Feature Fusion</a:t>
            </a:r>
          </a:p>
          <a:p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5611E9-0C9E-E000-0B16-6EB2DCCED7AB}"/>
              </a:ext>
            </a:extLst>
          </p:cNvPr>
          <p:cNvSpPr txBox="1"/>
          <p:nvPr/>
        </p:nvSpPr>
        <p:spPr>
          <a:xfrm>
            <a:off x="1522540" y="2560039"/>
            <a:ext cx="86120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BiFPN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(Bidirectional Feature Pyramid Network): Fuses features at multiple scales (small, medium, large) using top-down and bottom-up paths.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Lite Version: Stripped-down for speed and efficiency while maintaining accuracy.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Benefit: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Enhances small object recall (e.g., small or distant fish) with about a 10% gain in detection performance for small targets.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F51965-378E-165B-7B2C-C37879034367}"/>
              </a:ext>
            </a:extLst>
          </p:cNvPr>
          <p:cNvSpPr txBox="1"/>
          <p:nvPr/>
        </p:nvSpPr>
        <p:spPr>
          <a:xfrm>
            <a:off x="914400" y="6485313"/>
            <a:ext cx="90895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1824981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9462A9-781A-91A2-6A20-5058CAF9801C}"/>
              </a:ext>
            </a:extLst>
          </p:cNvPr>
          <p:cNvSpPr txBox="1"/>
          <p:nvPr/>
        </p:nvSpPr>
        <p:spPr>
          <a:xfrm>
            <a:off x="1043631" y="981465"/>
            <a:ext cx="9942716" cy="1554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2400" b="1" i="0" u="none" strike="noStrike" kern="1200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NWD-</a:t>
            </a:r>
            <a:r>
              <a:rPr kumimoji="0" lang="en-US" altLang="en-US" sz="2400" b="1" i="0" u="none" strike="noStrike" kern="1200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IoU</a:t>
            </a:r>
            <a:r>
              <a:rPr kumimoji="0" lang="en-US" altLang="en-US" sz="2400" b="1" i="0" u="none" strike="noStrike" kern="1200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Loss: Better Bounding Box Localization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05DBC81-A8B5-5B82-CA37-F530779EF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5028" y="3017522"/>
            <a:ext cx="9941319" cy="31246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NWD (Normalized Wasserstein Distance): Measures the distributional distance between predicted and ground truth boxes.</a:t>
            </a:r>
          </a:p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Combined with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effectLst/>
              </a:rPr>
              <a:t>IoU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: Improves upon standard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effectLst/>
              </a:rPr>
              <a:t>IoU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 loss by better handling cases with overlapping but imprecise boxes.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Benefit:</a:t>
            </a:r>
          </a:p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~4% improvement in bounding box localization, meaning more accurate fish detection boundaries.</a:t>
            </a:r>
          </a:p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A65BD7-9F6D-5DA2-C8F3-D7431E360191}"/>
              </a:ext>
            </a:extLst>
          </p:cNvPr>
          <p:cNvSpPr txBox="1"/>
          <p:nvPr/>
        </p:nvSpPr>
        <p:spPr>
          <a:xfrm>
            <a:off x="914400" y="6485313"/>
            <a:ext cx="90895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6859561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6BA2A-2F99-065A-FCD7-AAD7C46C7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AB56A7-D232-68D9-2A86-A3F1BD1C3C9C}"/>
              </a:ext>
            </a:extLst>
          </p:cNvPr>
          <p:cNvSpPr txBox="1"/>
          <p:nvPr/>
        </p:nvSpPr>
        <p:spPr>
          <a:xfrm>
            <a:off x="1043631" y="809898"/>
            <a:ext cx="9942716" cy="1554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Dynamic Anchors: Adapts to Fish Size Variety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931574-6933-4448-5AEF-FA702FF1C4E0}"/>
              </a:ext>
            </a:extLst>
          </p:cNvPr>
          <p:cNvSpPr txBox="1"/>
          <p:nvPr/>
        </p:nvSpPr>
        <p:spPr>
          <a:xfrm>
            <a:off x="1045028" y="3017522"/>
            <a:ext cx="9941319" cy="312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0005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Traditional YOLO uses fixed anchor boxes.</a:t>
            </a:r>
          </a:p>
          <a:p>
            <a:pPr marL="40005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Dynamic Anchors are automatically adjusted to fit the scale and size of objects (fish, in this case).</a:t>
            </a:r>
          </a:p>
          <a:p>
            <a:pPr marL="40005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Multi-scale anchoring helps catch tiny, medium, and large fish more effectively.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Benefit:</a:t>
            </a:r>
          </a:p>
          <a:p>
            <a:pPr marL="40005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~3%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effectLst/>
              </a:rPr>
              <a:t>mAP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effectLst/>
              </a:rPr>
              <a:t> gain, boosting overall detection accuracy for diverse fish shapes and sizes.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63C67C-520C-E870-85FA-826712B2D8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5028" y="3017522"/>
            <a:ext cx="9941319" cy="31246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1C9364-77DB-AE15-DCB0-06AFE377EC99}"/>
              </a:ext>
            </a:extLst>
          </p:cNvPr>
          <p:cNvSpPr txBox="1"/>
          <p:nvPr/>
        </p:nvSpPr>
        <p:spPr>
          <a:xfrm>
            <a:off x="914400" y="6485313"/>
            <a:ext cx="90895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5515357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77A0AB-F622-B169-ABBE-78307D8CDDB2}"/>
              </a:ext>
            </a:extLst>
          </p:cNvPr>
          <p:cNvSpPr txBox="1"/>
          <p:nvPr/>
        </p:nvSpPr>
        <p:spPr>
          <a:xfrm>
            <a:off x="1043631" y="809898"/>
            <a:ext cx="9942716" cy="1554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Model Selection &amp; Training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699004-92C0-95FA-7CD3-41DFD49FBD88}"/>
              </a:ext>
            </a:extLst>
          </p:cNvPr>
          <p:cNvSpPr txBox="1"/>
          <p:nvPr/>
        </p:nvSpPr>
        <p:spPr>
          <a:xfrm>
            <a:off x="838200" y="2729969"/>
            <a:ext cx="9941319" cy="312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0" i="0" dirty="0">
                <a:effectLst/>
              </a:rPr>
              <a:t>Learning from Papers: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0" i="0" dirty="0">
                <a:effectLst/>
              </a:rPr>
              <a:t>YOLOv5 outperforms Faster R-CNN and SSD-</a:t>
            </a:r>
            <a:r>
              <a:rPr lang="en-US" sz="2000" b="0" i="0" dirty="0" err="1">
                <a:effectLst/>
              </a:rPr>
              <a:t>MobileNet</a:t>
            </a:r>
            <a:r>
              <a:rPr lang="en-US" sz="2000" b="0" i="0" dirty="0">
                <a:effectLst/>
              </a:rPr>
              <a:t> in speed and accuracy balance (~78% mAP@0.5).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0" i="0" dirty="0">
                <a:effectLst/>
              </a:rPr>
              <a:t>YOLO-Fish Enhancements (Paper 3): Achieves ~85% mAP@0.5 with optimized architecture.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0" i="0" dirty="0">
                <a:effectLst/>
              </a:rPr>
              <a:t>Training Protocol: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0" i="0" dirty="0">
                <a:effectLst/>
              </a:rPr>
              <a:t>Optimizer: </a:t>
            </a:r>
            <a:r>
              <a:rPr lang="en-US" sz="2000" b="0" i="0" dirty="0" err="1">
                <a:effectLst/>
              </a:rPr>
              <a:t>AdamW</a:t>
            </a:r>
            <a:r>
              <a:rPr lang="en-US" sz="2000" b="0" i="0" dirty="0">
                <a:effectLst/>
              </a:rPr>
              <a:t> with cosine annealing schedule (</a:t>
            </a:r>
            <a:r>
              <a:rPr lang="en-US" sz="2000" b="0" i="0" dirty="0" err="1">
                <a:effectLst/>
              </a:rPr>
              <a:t>lr</a:t>
            </a:r>
            <a:r>
              <a:rPr lang="en-US" sz="2000" b="0" i="0" dirty="0">
                <a:effectLst/>
              </a:rPr>
              <a:t>=1e-3 → 1e-5).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0" i="0" dirty="0">
                <a:effectLst/>
              </a:rPr>
              <a:t>Augmentation: Mosaic augmentation, turbidity simulation, random occlusion masks (~30%).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8BD3FB-5FB6-BE4E-A68F-C7F4B1B1C876}"/>
              </a:ext>
            </a:extLst>
          </p:cNvPr>
          <p:cNvSpPr txBox="1"/>
          <p:nvPr/>
        </p:nvSpPr>
        <p:spPr>
          <a:xfrm>
            <a:off x="1238795" y="6280919"/>
            <a:ext cx="1030877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</a:t>
            </a:r>
            <a:b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en-US" sz="1050" b="0" i="0" kern="12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Multajam</a:t>
            </a:r>
            <a:r>
              <a:rPr lang="en-US" sz="1050" b="0" i="0" kern="12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, </a:t>
            </a:r>
            <a:r>
              <a:rPr lang="en-US" sz="1050" b="0" i="0" kern="12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Rizki</a:t>
            </a:r>
            <a:r>
              <a:rPr lang="en-US" sz="1050" b="0" i="0" kern="12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, et al. "Real-time detection and classification of fish in underwater environment using YOLOv5: a comparative study of deep learning architectures." </a:t>
            </a:r>
            <a:r>
              <a:rPr lang="en-US" sz="1050" b="0" i="1" kern="12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Informatyka</a:t>
            </a:r>
            <a:r>
              <a:rPr lang="en-US" sz="1050" b="0" i="1" kern="12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, </a:t>
            </a:r>
            <a:r>
              <a:rPr lang="en-US" sz="1050" b="0" i="1" kern="12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Automatyka</a:t>
            </a:r>
            <a:r>
              <a:rPr lang="en-US" sz="1050" b="0" i="1" kern="12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, </a:t>
            </a:r>
            <a:r>
              <a:rPr lang="en-US" sz="1050" b="0" i="1" kern="12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Pomiary</a:t>
            </a:r>
            <a:r>
              <a:rPr lang="en-US" sz="1050" b="0" i="1" kern="12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w </a:t>
            </a:r>
            <a:r>
              <a:rPr lang="en-US" sz="1050" b="0" i="1" kern="12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Gospodarce</a:t>
            </a:r>
            <a:r>
              <a:rPr lang="en-US" sz="1050" b="0" i="1" kern="12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US" sz="1050" b="0" i="1" kern="12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</a:t>
            </a:r>
            <a:r>
              <a:rPr lang="en-US" sz="1050" b="0" i="1" kern="12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US" sz="1050" b="0" i="1" kern="12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Ochronie</a:t>
            </a:r>
            <a:r>
              <a:rPr lang="en-US" sz="1050" b="0" i="1" kern="12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US" sz="1050" b="0" i="1" kern="120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Środowiska</a:t>
            </a:r>
            <a:r>
              <a:rPr lang="en-US" sz="1050" b="0" i="0" kern="12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 14 (2024).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7737969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6320C9-7EF1-D723-DE84-C8002A5F99F6}"/>
              </a:ext>
            </a:extLst>
          </p:cNvPr>
          <p:cNvSpPr txBox="1"/>
          <p:nvPr/>
        </p:nvSpPr>
        <p:spPr>
          <a:xfrm>
            <a:off x="8096251" y="714621"/>
            <a:ext cx="3445167" cy="3901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Evaluation and Results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3102867-564F-464F-DFB1-56814DD5217F}"/>
              </a:ext>
            </a:extLst>
          </p:cNvPr>
          <p:cNvGraphicFramePr>
            <a:graphicFrameLocks noGrp="1"/>
          </p:cNvGraphicFramePr>
          <p:nvPr/>
        </p:nvGraphicFramePr>
        <p:xfrm>
          <a:off x="722244" y="1799199"/>
          <a:ext cx="6092729" cy="326979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379885">
                  <a:extLst>
                    <a:ext uri="{9D8B030D-6E8A-4147-A177-3AD203B41FA5}">
                      <a16:colId xmlns:a16="http://schemas.microsoft.com/office/drawing/2014/main" val="3460095396"/>
                    </a:ext>
                  </a:extLst>
                </a:gridCol>
                <a:gridCol w="994538">
                  <a:extLst>
                    <a:ext uri="{9D8B030D-6E8A-4147-A177-3AD203B41FA5}">
                      <a16:colId xmlns:a16="http://schemas.microsoft.com/office/drawing/2014/main" val="1735268101"/>
                    </a:ext>
                  </a:extLst>
                </a:gridCol>
                <a:gridCol w="1241480">
                  <a:extLst>
                    <a:ext uri="{9D8B030D-6E8A-4147-A177-3AD203B41FA5}">
                      <a16:colId xmlns:a16="http://schemas.microsoft.com/office/drawing/2014/main" val="3475156594"/>
                    </a:ext>
                  </a:extLst>
                </a:gridCol>
                <a:gridCol w="1074274">
                  <a:extLst>
                    <a:ext uri="{9D8B030D-6E8A-4147-A177-3AD203B41FA5}">
                      <a16:colId xmlns:a16="http://schemas.microsoft.com/office/drawing/2014/main" val="1130640870"/>
                    </a:ext>
                  </a:extLst>
                </a:gridCol>
                <a:gridCol w="1402552">
                  <a:extLst>
                    <a:ext uri="{9D8B030D-6E8A-4147-A177-3AD203B41FA5}">
                      <a16:colId xmlns:a16="http://schemas.microsoft.com/office/drawing/2014/main" val="2577061484"/>
                    </a:ext>
                  </a:extLst>
                </a:gridCol>
              </a:tblGrid>
              <a:tr h="93265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cap="none" spc="60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Metric</a:t>
                      </a:r>
                    </a:p>
                  </a:txBody>
                  <a:tcPr marL="184088" marR="131493" marT="101328" marB="2629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cap="none" spc="60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YOLO-Fish</a:t>
                      </a:r>
                    </a:p>
                  </a:txBody>
                  <a:tcPr marL="184088" marR="131493" marT="101328" marB="2629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cap="none" spc="60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Baseline YOLOv5</a:t>
                      </a:r>
                    </a:p>
                  </a:txBody>
                  <a:tcPr marL="184088" marR="131493" marT="101328" marB="2629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cap="none" spc="60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Faster R-CNN</a:t>
                      </a:r>
                    </a:p>
                  </a:txBody>
                  <a:tcPr marL="184088" marR="131493" marT="101328" marB="2629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cap="none" spc="60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SSD-MobileNet</a:t>
                      </a:r>
                    </a:p>
                  </a:txBody>
                  <a:tcPr marL="184088" marR="131493" marT="101328" marB="2629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943287"/>
                  </a:ext>
                </a:extLst>
              </a:tr>
              <a:tr h="62544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mAP@0.5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85.70%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78.20%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~72%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~74%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7039300"/>
                  </a:ext>
                </a:extLst>
              </a:tr>
              <a:tr h="85585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Small-Target Recall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79%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~68%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~65%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~70%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474407"/>
                  </a:ext>
                </a:extLst>
              </a:tr>
              <a:tr h="85585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FPS (Jetson AGX)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38 FPS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~45 FPS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~8 FPS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~15 FPS</a:t>
                      </a:r>
                    </a:p>
                  </a:txBody>
                  <a:tcPr marL="184088" marR="131493" marT="101328" marB="262985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483371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970BF4FE-93EA-8B8D-D67C-7C4859A0713B}"/>
              </a:ext>
            </a:extLst>
          </p:cNvPr>
          <p:cNvSpPr txBox="1"/>
          <p:nvPr/>
        </p:nvSpPr>
        <p:spPr>
          <a:xfrm>
            <a:off x="722244" y="6415274"/>
            <a:ext cx="1069687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3252051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632E5-2206-E2F8-50EA-9FDE5CA32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832775-8575-4382-E4AB-BA13E19FB2E8}"/>
              </a:ext>
            </a:extLst>
          </p:cNvPr>
          <p:cNvSpPr txBox="1"/>
          <p:nvPr/>
        </p:nvSpPr>
        <p:spPr>
          <a:xfrm>
            <a:off x="892629" y="816429"/>
            <a:ext cx="4920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Architecture of YOLO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E2719-4B8D-5465-C3FD-6856EDCA8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45" y="1607242"/>
            <a:ext cx="8222842" cy="42201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B7AF5A-6480-F096-CFFA-41CF3574D0B1}"/>
              </a:ext>
            </a:extLst>
          </p:cNvPr>
          <p:cNvSpPr txBox="1"/>
          <p:nvPr/>
        </p:nvSpPr>
        <p:spPr>
          <a:xfrm>
            <a:off x="794656" y="6294425"/>
            <a:ext cx="1078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4964839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FB3C4-CB14-0736-A7F0-049DADE3B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7F37D0-5E1F-3B4E-0CF2-F88600431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022" y="1900024"/>
            <a:ext cx="6315956" cy="30579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E87DA2-15AE-49C1-78AD-15811658876B}"/>
              </a:ext>
            </a:extLst>
          </p:cNvPr>
          <p:cNvSpPr txBox="1"/>
          <p:nvPr/>
        </p:nvSpPr>
        <p:spPr>
          <a:xfrm>
            <a:off x="1043908" y="862468"/>
            <a:ext cx="5650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Illustration of a classification system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BE6E72-FC9B-0F4B-F9CD-88FF4A142AAC}"/>
              </a:ext>
            </a:extLst>
          </p:cNvPr>
          <p:cNvSpPr txBox="1"/>
          <p:nvPr/>
        </p:nvSpPr>
        <p:spPr>
          <a:xfrm>
            <a:off x="794656" y="6294425"/>
            <a:ext cx="1078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3629393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03A98-6742-05F7-6F01-187B9633B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5448FF8-9FBA-2C77-3E84-9CE0ACC78C4A}"/>
              </a:ext>
            </a:extLst>
          </p:cNvPr>
          <p:cNvSpPr txBox="1"/>
          <p:nvPr/>
        </p:nvSpPr>
        <p:spPr>
          <a:xfrm>
            <a:off x="496919" y="386930"/>
            <a:ext cx="6361081" cy="19499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Implementation in real-time fish detection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BD0C56-96ED-6AEA-AA0F-7D05E4376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9358" y="2336918"/>
            <a:ext cx="4173308" cy="37142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B68368-5E40-ABCF-4F01-F30245FA896E}"/>
              </a:ext>
            </a:extLst>
          </p:cNvPr>
          <p:cNvSpPr txBox="1"/>
          <p:nvPr/>
        </p:nvSpPr>
        <p:spPr>
          <a:xfrm>
            <a:off x="794656" y="6294425"/>
            <a:ext cx="1078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8687631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30377-4E2F-74A5-D7C9-501AB5EF2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F17EEB-03DA-8133-1480-BD33FD5DF439}"/>
              </a:ext>
            </a:extLst>
          </p:cNvPr>
          <p:cNvSpPr txBox="1"/>
          <p:nvPr/>
        </p:nvSpPr>
        <p:spPr>
          <a:xfrm>
            <a:off x="723901" y="509587"/>
            <a:ext cx="10545435" cy="7429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YOLO v5- The precision and recall graph of goldfish and koi: a – precision curve, b – recall curve , F1- Score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FDF6B8-B73C-BC1F-96A1-E5B28571D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57" y="1762123"/>
            <a:ext cx="6857068" cy="43415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844A91-A170-16C5-D9F8-99586CBE7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0584" y="1762123"/>
            <a:ext cx="3971559" cy="40943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736F1A-EEC5-049E-5AB4-F62E283D322F}"/>
              </a:ext>
            </a:extLst>
          </p:cNvPr>
          <p:cNvSpPr txBox="1"/>
          <p:nvPr/>
        </p:nvSpPr>
        <p:spPr>
          <a:xfrm>
            <a:off x="794656" y="6294425"/>
            <a:ext cx="1078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637786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E2F65E-282F-E3F3-186A-3A86D7CF66C7}"/>
              </a:ext>
            </a:extLst>
          </p:cNvPr>
          <p:cNvSpPr txBox="1"/>
          <p:nvPr/>
        </p:nvSpPr>
        <p:spPr>
          <a:xfrm>
            <a:off x="1043631" y="809898"/>
            <a:ext cx="9942716" cy="1554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6E614BF1-D5E2-1330-5FE3-EDEE7A9A0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825702"/>
            <a:ext cx="9941319" cy="31246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</a:rPr>
              <a:t>Automated fish detection is critical for marine conservation, sustainable fisheries, and ecological monitoring.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</a:rPr>
              <a:t>Traditional methods are </a:t>
            </a:r>
          </a:p>
          <a:p>
            <a:pPr marL="571500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b="0" i="0" dirty="0">
                <a:effectLst/>
              </a:rPr>
              <a:t>Manual</a:t>
            </a:r>
          </a:p>
          <a:p>
            <a:pPr marL="571500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b="0" i="0" dirty="0">
                <a:effectLst/>
              </a:rPr>
              <a:t>Time-consuming</a:t>
            </a:r>
          </a:p>
          <a:p>
            <a:pPr marL="571500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b="0" i="0" dirty="0">
                <a:effectLst/>
              </a:rPr>
              <a:t>Error-prone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</a:rPr>
              <a:t>Deep learning (DL) revolutionizes underwater image analysis but faces challenges like turbidity, occlusion, and class imbalance.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9A8DAB-12C2-B86C-0F58-EB4597F663DA}"/>
              </a:ext>
            </a:extLst>
          </p:cNvPr>
          <p:cNvSpPr txBox="1"/>
          <p:nvPr/>
        </p:nvSpPr>
        <p:spPr>
          <a:xfrm>
            <a:off x="1043631" y="6485313"/>
            <a:ext cx="97223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Saleh,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Alzayat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Marcus Sheaves, and Mostafa Rahimi Azghadi. "Computer vision and deep learning for fish classification in underwater habitats: A survey."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Fish and Fisheries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23.4 (2022): 977-999.  - small size, moderate Size and Large sized including grey scale fish Dataset.</a:t>
            </a:r>
            <a:endParaRPr lang="en-US" sz="105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4057194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92385-C186-30C0-2B9B-4163E4B47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506061-4820-BEF1-6AA4-A6C30C3A9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5" y="1487229"/>
            <a:ext cx="4742993" cy="3877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E2FBE3-491B-762F-43B5-B7CE6BF2E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393" y="441760"/>
            <a:ext cx="4728015" cy="444433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AC9CB76-CFA2-B30A-E5B3-CFD6ADDDB8FC}"/>
              </a:ext>
            </a:extLst>
          </p:cNvPr>
          <p:cNvSpPr txBox="1"/>
          <p:nvPr/>
        </p:nvSpPr>
        <p:spPr>
          <a:xfrm>
            <a:off x="870857" y="5648094"/>
            <a:ext cx="54723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Classification results of Golden fish (Carassius auratus)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1C4A81-E889-8545-BEF2-9002F9CE5608}"/>
              </a:ext>
            </a:extLst>
          </p:cNvPr>
          <p:cNvSpPr txBox="1"/>
          <p:nvPr/>
        </p:nvSpPr>
        <p:spPr>
          <a:xfrm>
            <a:off x="6565124" y="5041459"/>
            <a:ext cx="4496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 results of Koi fish Cyprinus </a:t>
            </a:r>
            <a:r>
              <a:rPr lang="en-US" dirty="0" err="1"/>
              <a:t>rubrofuscus</a:t>
            </a:r>
            <a:r>
              <a:rPr lang="en-US" dirty="0"/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049C6E-1C38-DFAE-D2EC-130DDD979DF6}"/>
              </a:ext>
            </a:extLst>
          </p:cNvPr>
          <p:cNvSpPr txBox="1"/>
          <p:nvPr/>
        </p:nvSpPr>
        <p:spPr>
          <a:xfrm>
            <a:off x="794656" y="6294425"/>
            <a:ext cx="1078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9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9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9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671412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14E6C8-B20F-D63F-860E-041AD79AFDD7}"/>
              </a:ext>
            </a:extLst>
          </p:cNvPr>
          <p:cNvSpPr txBox="1"/>
          <p:nvPr/>
        </p:nvSpPr>
        <p:spPr>
          <a:xfrm>
            <a:off x="1043631" y="809898"/>
            <a:ext cx="9942716" cy="1554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CHALLENGES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1832E4-666E-67AC-E177-81D8A82220CE}"/>
              </a:ext>
            </a:extLst>
          </p:cNvPr>
          <p:cNvSpPr txBox="1"/>
          <p:nvPr/>
        </p:nvSpPr>
        <p:spPr>
          <a:xfrm>
            <a:off x="838200" y="3360655"/>
            <a:ext cx="9941319" cy="312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dirty="0"/>
              <a:t>Knowing the datasets as YOLO need data to be converted to YOLO format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dirty="0"/>
              <a:t>Understanding the Previous Works each with different datasets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dirty="0"/>
              <a:t>Missing of proper code in resourceful sites like GitHub , Kaggle to implement existing models due to its updates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dirty="0"/>
              <a:t>Identifying the updated need for object Detection by focusing on previous solution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493901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B47C38-5A47-310A-146B-A25BE9C583A7}"/>
              </a:ext>
            </a:extLst>
          </p:cNvPr>
          <p:cNvSpPr txBox="1"/>
          <p:nvPr/>
        </p:nvSpPr>
        <p:spPr>
          <a:xfrm>
            <a:off x="1045028" y="3017522"/>
            <a:ext cx="9941319" cy="312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0" i="0" dirty="0">
                <a:effectLst/>
              </a:rPr>
              <a:t>Conclusion: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0" i="0" dirty="0">
                <a:effectLst/>
              </a:rPr>
              <a:t>YOLO-Fish achieves state-of-the-art performance in underwater fish detection (~85% mAP@0.5).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0" i="0" dirty="0">
                <a:effectLst/>
              </a:rPr>
              <a:t>Balances accuracy and speed for real-time applications while addressing environmental challenges.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0" i="0" dirty="0">
                <a:effectLst/>
              </a:rPr>
              <a:t>Future Enhancements: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0" i="0" dirty="0">
                <a:effectLst/>
              </a:rPr>
              <a:t>Integrate temporal modeling for large number </a:t>
            </a:r>
            <a:r>
              <a:rPr lang="en-US" sz="2000" b="0" i="0">
                <a:effectLst/>
              </a:rPr>
              <a:t>of Images.</a:t>
            </a:r>
            <a:endParaRPr lang="en-US" sz="2000" b="0" i="0" dirty="0">
              <a:effectLst/>
            </a:endParaRP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0" i="0" dirty="0">
                <a:effectLst/>
              </a:rPr>
              <a:t>Explore semi-supervised learning to reduce annotation costs (~20–30%).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0" i="0" dirty="0">
                <a:effectLst/>
              </a:rPr>
              <a:t>Optimize model further for edge deployment on low-power devices.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41A13E-6310-633D-2300-1F871B1D7DCA}"/>
              </a:ext>
            </a:extLst>
          </p:cNvPr>
          <p:cNvSpPr txBox="1"/>
          <p:nvPr/>
        </p:nvSpPr>
        <p:spPr>
          <a:xfrm>
            <a:off x="788132" y="1282338"/>
            <a:ext cx="94335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600"/>
              </a:spcAft>
              <a:buNone/>
            </a:pPr>
            <a:r>
              <a:rPr lang="en-US" sz="4000" b="0" i="0" dirty="0">
                <a:effectLst/>
                <a:latin typeface="var(--font-fk-grotesk)"/>
              </a:rPr>
              <a:t>CONCLUSION &amp; FUTURE ENHANCEMENTS</a:t>
            </a:r>
          </a:p>
        </p:txBody>
      </p:sp>
    </p:spTree>
    <p:extLst>
      <p:ext uri="{BB962C8B-B14F-4D97-AF65-F5344CB8AC3E}">
        <p14:creationId xmlns:p14="http://schemas.microsoft.com/office/powerpoint/2010/main" val="19927376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3BC258-E901-B4F5-E82C-4462B1388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402311-1FF0-7DE2-BE12-0BEA5D3D20D5}"/>
              </a:ext>
            </a:extLst>
          </p:cNvPr>
          <p:cNvSpPr txBox="1"/>
          <p:nvPr/>
        </p:nvSpPr>
        <p:spPr>
          <a:xfrm>
            <a:off x="1001486" y="794657"/>
            <a:ext cx="47679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REFERENCES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92744C-4899-23A5-30BC-8FFD226985A8}"/>
              </a:ext>
            </a:extLst>
          </p:cNvPr>
          <p:cNvSpPr txBox="1"/>
          <p:nvPr/>
        </p:nvSpPr>
        <p:spPr>
          <a:xfrm>
            <a:off x="1001486" y="1850571"/>
            <a:ext cx="972094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 –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Goldfish,koi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fish dataset with Random Samples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Saleh,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Alzayat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Marcus Sheaves, and Mostafa Rahimi Azghadi. "Computer vision and deep learning for fish classification in underwater habitats: A survey."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Fish and Fisheries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23.4 (2022): 977-999.  - small size, moderate Size and Large sized including grey scale fish Dataset.</a:t>
            </a: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 </a:t>
            </a:r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Deepfish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dataset, </a:t>
            </a:r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Ozfish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Dataset and Mixed Dataset. Yolo Fish-1 &amp; Yolo Fish-2 models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hlinkClick r:id="rId3"/>
              </a:rPr>
              <a:t>https://github.com/alzayats/DeepFish</a:t>
            </a: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'https://github.com/</a:t>
            </a:r>
            <a:r>
              <a:rPr lang="en-US" dirty="0" err="1"/>
              <a:t>ultralytics</a:t>
            </a:r>
            <a:r>
              <a:rPr lang="en-US" dirty="0"/>
              <a:t>/</a:t>
            </a:r>
            <a:r>
              <a:rPr lang="en-US" dirty="0" err="1"/>
              <a:t>ultralytics</a:t>
            </a:r>
            <a:r>
              <a:rPr lang="en-US" dirty="0"/>
              <a:t>’ ;url: 'https://ultralytics.com</a:t>
            </a: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4814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BA98D-B881-74A0-6D82-FBE07A774C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F9D1DE-89C1-50B5-B590-408102AE3C5B}"/>
              </a:ext>
            </a:extLst>
          </p:cNvPr>
          <p:cNvSpPr txBox="1"/>
          <p:nvPr/>
        </p:nvSpPr>
        <p:spPr>
          <a:xfrm>
            <a:off x="755903" y="3399769"/>
            <a:ext cx="10640754" cy="7758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You!!!</a:t>
            </a:r>
          </a:p>
        </p:txBody>
      </p:sp>
      <p:pic>
        <p:nvPicPr>
          <p:cNvPr id="6" name="Graphic 5" descr="Handshake">
            <a:extLst>
              <a:ext uri="{FF2B5EF4-FFF2-40B4-BE49-F238E27FC236}">
                <a16:creationId xmlns:a16="http://schemas.microsoft.com/office/drawing/2014/main" id="{8DEECA8D-57E0-1BDB-AA44-0DB678CB6A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6990" y="320231"/>
            <a:ext cx="2836567" cy="283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352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55C982-88C3-935B-07CB-AA848492188A}"/>
              </a:ext>
            </a:extLst>
          </p:cNvPr>
          <p:cNvSpPr txBox="1"/>
          <p:nvPr/>
        </p:nvSpPr>
        <p:spPr>
          <a:xfrm>
            <a:off x="1262743" y="2479385"/>
            <a:ext cx="9941319" cy="312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None/>
            </a:pPr>
            <a:r>
              <a:rPr lang="en-US" sz="2400" b="0" i="0" dirty="0">
                <a:effectLst/>
                <a:latin typeface="fkGroteskNeue"/>
              </a:rPr>
              <a:t>YOLO-Fish :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fkGroteskNeue"/>
              </a:rPr>
              <a:t>A robust YOLOv5-based model designed for realistic underwater environments.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fkGroteskNeue"/>
              </a:rPr>
              <a:t>Addresses key challenges: low light, turbidity, small targets, and real-time deployment.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3BDC6-A91B-BE10-358B-09CC4FBB69E6}"/>
              </a:ext>
            </a:extLst>
          </p:cNvPr>
          <p:cNvSpPr txBox="1"/>
          <p:nvPr/>
        </p:nvSpPr>
        <p:spPr>
          <a:xfrm>
            <a:off x="1175745" y="1240135"/>
            <a:ext cx="6096000" cy="649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7867E9-517B-6553-DAE0-4A677B289909}"/>
              </a:ext>
            </a:extLst>
          </p:cNvPr>
          <p:cNvSpPr txBox="1"/>
          <p:nvPr/>
        </p:nvSpPr>
        <p:spPr>
          <a:xfrm>
            <a:off x="838200" y="6485313"/>
            <a:ext cx="84037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218430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3661C-ED8E-BC32-2CE5-4414DE9C0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9E0BCB-52CF-132A-C15A-C109E94790C7}"/>
              </a:ext>
            </a:extLst>
          </p:cNvPr>
          <p:cNvSpPr txBox="1"/>
          <p:nvPr/>
        </p:nvSpPr>
        <p:spPr>
          <a:xfrm>
            <a:off x="1043631" y="809898"/>
            <a:ext cx="9942716" cy="1554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A122691-3F4A-859A-F1C6-732E4FC19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759479"/>
            <a:ext cx="9941319" cy="309573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 lnSpcReduction="10000"/>
          </a:bodyPr>
          <a:lstStyle/>
          <a:p>
            <a:pPr marL="628650" lvl="1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</a:rPr>
              <a:t>Low accuracy of generic DL models in underwater conditions (e.g., Faster R-CNN: 72.1% </a:t>
            </a:r>
            <a:r>
              <a:rPr lang="en-US" sz="2400" b="0" i="0" dirty="0" err="1">
                <a:effectLst/>
              </a:rPr>
              <a:t>mAP</a:t>
            </a:r>
            <a:r>
              <a:rPr lang="en-US" sz="2400" b="0" i="0" dirty="0">
                <a:effectLst/>
              </a:rPr>
              <a:t>).</a:t>
            </a:r>
          </a:p>
          <a:p>
            <a:pPr marL="628650" lvl="1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</a:rPr>
              <a:t>High computational cost limits real-time deployment on edge devices.</a:t>
            </a:r>
          </a:p>
          <a:p>
            <a:pPr marL="628650" lvl="1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</a:rPr>
              <a:t>Class imbalance and rare species misclassification.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0" i="0" dirty="0">
                <a:effectLst/>
              </a:rPr>
              <a:t>YOLO-Fish Focus:</a:t>
            </a:r>
          </a:p>
          <a:p>
            <a:pPr marL="628650" lvl="1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400" dirty="0"/>
              <a:t>Improve detection in turbid water, occluded scenes, and low-light conditions while maintaining real-time performance.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0" i="0" dirty="0"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8808B4-6B46-B97E-A01F-75DAE1CF0191}"/>
              </a:ext>
            </a:extLst>
          </p:cNvPr>
          <p:cNvSpPr txBox="1"/>
          <p:nvPr/>
        </p:nvSpPr>
        <p:spPr>
          <a:xfrm>
            <a:off x="1043630" y="6090212"/>
            <a:ext cx="10310169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Saleh,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Alzayat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Marcus Sheaves, and Mostafa Rahimi Azghadi. "Computer vision and deep learning for fish classification in underwater habitats: A survey."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Fish and Fisheries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23.4 (2022): 977-999.  - small size, moderate Size and Large sized including grey scale fish Dataset.</a:t>
            </a:r>
            <a:endParaRPr lang="en-US" sz="105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Muksit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Abdullah, et al. "YOLO-Fish: A robust fish detection model to detect fish in realistic underwater environment."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Ecological Informatics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72 (2022): 101847. </a:t>
            </a:r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Deepfish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 dataset, </a:t>
            </a:r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Ozfish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 Dataset and Mixed Dataset. Yolo Fish-1 &amp; Yolo Fish-2 models</a:t>
            </a:r>
          </a:p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89871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48DA9-A5C0-2AC8-0854-8B25D9CE8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9E6CE38-1BE3-73F8-00F9-1FA9F032AA74}"/>
              </a:ext>
            </a:extLst>
          </p:cNvPr>
          <p:cNvSpPr txBox="1"/>
          <p:nvPr/>
        </p:nvSpPr>
        <p:spPr>
          <a:xfrm>
            <a:off x="1043631" y="809898"/>
            <a:ext cx="9942716" cy="1554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OBJECTIVES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B97EF6-5CCA-7202-82AA-F34AE06B0A2F}"/>
              </a:ext>
            </a:extLst>
          </p:cNvPr>
          <p:cNvSpPr txBox="1"/>
          <p:nvPr/>
        </p:nvSpPr>
        <p:spPr>
          <a:xfrm>
            <a:off x="914400" y="2591186"/>
            <a:ext cx="10071947" cy="3777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</a:rPr>
              <a:t>Develop Optimized YOLOv5 Variant</a:t>
            </a:r>
          </a:p>
          <a:p>
            <a:pPr marL="57150" marR="0" lvl="0" indent="-28575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</a:rPr>
              <a:t>Tailored for underwater conditions:</a:t>
            </a:r>
          </a:p>
          <a:p>
            <a:pPr marL="571500" marR="0" lvl="1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</a:rPr>
              <a:t>Turbidity, lighting issues, fish occlusion</a:t>
            </a:r>
          </a:p>
          <a:p>
            <a:pPr marL="57150" marR="0" lvl="0" indent="-28575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</a:rPr>
              <a:t>Use domain-specific augmentations and anchor tuning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effectLst/>
            </a:endParaRP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</a:rPr>
              <a:t>Achieve High Accuracy (mAP@0.5 &gt; 80%) – Mean Average Precision</a:t>
            </a:r>
          </a:p>
          <a:p>
            <a:pPr marL="57150" lvl="0" indent="-28575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en-US" sz="2000" dirty="0"/>
              <a:t>mAP@0.5 = Mean Average Precision at </a:t>
            </a:r>
            <a:r>
              <a:rPr lang="en-US" altLang="en-US" sz="2000" dirty="0" err="1"/>
              <a:t>IoU</a:t>
            </a:r>
            <a:r>
              <a:rPr lang="en-US" altLang="en-US" sz="2000" dirty="0"/>
              <a:t> threshold of 0.5</a:t>
            </a:r>
          </a:p>
          <a:p>
            <a:pPr marL="57150" lvl="0" indent="-28575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en-US" sz="2000" dirty="0" err="1"/>
              <a:t>IoU</a:t>
            </a:r>
            <a:r>
              <a:rPr lang="en-US" altLang="en-US" sz="2000" dirty="0"/>
              <a:t> (Intersection over Union):</a:t>
            </a:r>
          </a:p>
          <a:p>
            <a:pPr marL="571500" lvl="1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en-US" sz="2000" dirty="0"/>
              <a:t>Measures how much the predicted box overlaps with the actual object box</a:t>
            </a:r>
          </a:p>
          <a:p>
            <a:pPr marL="571500" lvl="1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en-US" sz="2000" dirty="0" err="1"/>
              <a:t>IoU</a:t>
            </a:r>
            <a:r>
              <a:rPr lang="en-US" altLang="en-US" sz="2000" dirty="0"/>
              <a:t> ≥ 0.5 → considered a correct detection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CF41AAC-9A02-F0E7-1FEE-2B06314D93A5}"/>
              </a:ext>
            </a:extLst>
          </p:cNvPr>
          <p:cNvSpPr txBox="1"/>
          <p:nvPr/>
        </p:nvSpPr>
        <p:spPr>
          <a:xfrm>
            <a:off x="1043631" y="6477416"/>
            <a:ext cx="95032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Multajam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Rizki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"Real-time detection and classification of fish in underwater environment using YOLOv5: a comparative study of deep learning architectures." 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Automatyka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Pomiary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w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Gospodarce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Ochronie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05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Środowiska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14 (2024).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061259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A8FD6-B905-9E0A-73F5-7FDD0AFE0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7E4FCCA-60B6-A540-A99F-6AE8D54EF827}"/>
              </a:ext>
            </a:extLst>
          </p:cNvPr>
          <p:cNvSpPr txBox="1"/>
          <p:nvPr/>
        </p:nvSpPr>
        <p:spPr>
          <a:xfrm>
            <a:off x="1043631" y="809898"/>
            <a:ext cx="9942716" cy="1554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OBJECTIVES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3CC953-9C2B-0B87-8BE7-14E8DCACDA8B}"/>
              </a:ext>
            </a:extLst>
          </p:cNvPr>
          <p:cNvSpPr txBox="1"/>
          <p:nvPr/>
        </p:nvSpPr>
        <p:spPr>
          <a:xfrm>
            <a:off x="1045028" y="3017522"/>
            <a:ext cx="9941319" cy="312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900" dirty="0"/>
              <a:t>Enable Real-Time Inference (≥30 FPS) – Frame Per Second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900" dirty="0"/>
              <a:t>Optimize for edge devices (e.g., Jetson AGX Xavier)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900" dirty="0"/>
              <a:t>Techniques:</a:t>
            </a:r>
          </a:p>
          <a:p>
            <a:pPr marL="857250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900" dirty="0"/>
              <a:t>Model pruning</a:t>
            </a:r>
          </a:p>
          <a:p>
            <a:pPr marL="857250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900" dirty="0"/>
              <a:t>Quantization (FP16/INT8)</a:t>
            </a:r>
          </a:p>
          <a:p>
            <a:pPr marL="857250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900" dirty="0"/>
              <a:t>Use lightweight variants (e.g., YOLOv5n)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900" dirty="0"/>
              <a:t>Handle Class Imbalance Effectively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900" dirty="0"/>
              <a:t>Apply hybrid sampling to balance dataset</a:t>
            </a: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900" dirty="0"/>
              <a:t>Use hybrid loss functions</a:t>
            </a:r>
          </a:p>
        </p:txBody>
      </p:sp>
    </p:spTree>
    <p:extLst>
      <p:ext uri="{BB962C8B-B14F-4D97-AF65-F5344CB8AC3E}">
        <p14:creationId xmlns:p14="http://schemas.microsoft.com/office/powerpoint/2010/main" val="3902177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A0FD7-743E-8EFC-83BF-E46AE8DB9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fish swimming in the water&#10;&#10;AI-generated content may be incorrect.">
            <a:extLst>
              <a:ext uri="{FF2B5EF4-FFF2-40B4-BE49-F238E27FC236}">
                <a16:creationId xmlns:a16="http://schemas.microsoft.com/office/drawing/2014/main" id="{C58CBFE7-A5F2-E1F0-AD6F-A0014D0838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4135"/>
          <a:stretch/>
        </p:blipFill>
        <p:spPr>
          <a:xfrm>
            <a:off x="307916" y="356330"/>
            <a:ext cx="11576167" cy="1918784"/>
          </a:xfrm>
          <a:prstGeom prst="rect">
            <a:avLst/>
          </a:prstGeom>
        </p:spPr>
      </p:pic>
      <p:pic>
        <p:nvPicPr>
          <p:cNvPr id="5" name="Picture 4" descr="A collage of different types of machine learning&#10;&#10;AI-generated content may be incorrect.">
            <a:extLst>
              <a:ext uri="{FF2B5EF4-FFF2-40B4-BE49-F238E27FC236}">
                <a16:creationId xmlns:a16="http://schemas.microsoft.com/office/drawing/2014/main" id="{8AF86F13-7D29-5E1A-9657-FD66B79B1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055" y="3685090"/>
            <a:ext cx="4172712" cy="28165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E5A924-9166-F138-662F-7195D8062293}"/>
              </a:ext>
            </a:extLst>
          </p:cNvPr>
          <p:cNvSpPr txBox="1"/>
          <p:nvPr/>
        </p:nvSpPr>
        <p:spPr>
          <a:xfrm>
            <a:off x="979713" y="2351315"/>
            <a:ext cx="10199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Illustration of four typical types of CV tasks: From Left – Image Classification (Fish – yes or no); Object Detection/ Localization, Semantic Segmentation, Instance Segmentation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408F83-33EE-10EC-B352-830FC76656F4}"/>
              </a:ext>
            </a:extLst>
          </p:cNvPr>
          <p:cNvSpPr txBox="1"/>
          <p:nvPr/>
        </p:nvSpPr>
        <p:spPr>
          <a:xfrm>
            <a:off x="1043631" y="6485313"/>
            <a:ext cx="97223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Saleh, </a:t>
            </a:r>
            <a:r>
              <a:rPr lang="en-US" sz="105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Alzayat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Marcus Sheaves, and Mostafa Rahimi Azghadi. "Computer vision and deep learning for fish classification in underwater habitats: A survey." </a:t>
            </a:r>
            <a:r>
              <a:rPr lang="en-US" sz="105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Fish and Fisheries</a:t>
            </a:r>
            <a:r>
              <a:rPr lang="en-US" sz="105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23.4 (2022): 977-999.  - small size, moderate Size and Large sized including grey scale fish Dataset.</a:t>
            </a:r>
            <a:endParaRPr lang="en-US" sz="105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822937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3208</Words>
  <Application>Microsoft Office PowerPoint</Application>
  <PresentationFormat>Widescreen</PresentationFormat>
  <Paragraphs>255</Paragraphs>
  <Slides>44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Aptos</vt:lpstr>
      <vt:lpstr>Aptos Display</vt:lpstr>
      <vt:lpstr>Aptos Narrow</vt:lpstr>
      <vt:lpstr>Arial</vt:lpstr>
      <vt:lpstr>fkGroteskNeue</vt:lpstr>
      <vt:lpstr>var(--font-fk-grotesk)</vt:lpstr>
      <vt:lpstr>Wingdings</vt:lpstr>
      <vt:lpstr>Office Theme</vt:lpstr>
      <vt:lpstr>PowerPoint Presentation</vt:lpstr>
      <vt:lpstr>Study on Deep-Sea Fish Detection Using Convolutional Neural Networks (CNNs)</vt:lpstr>
      <vt:lpstr>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Poojitha Priyadarshini Madari</dc:creator>
  <cp:lastModifiedBy>Poojitha Priyadarshini Madari</cp:lastModifiedBy>
  <cp:revision>1</cp:revision>
  <dcterms:created xsi:type="dcterms:W3CDTF">2025-04-18T22:22:13Z</dcterms:created>
  <dcterms:modified xsi:type="dcterms:W3CDTF">2025-04-18T22:23:17Z</dcterms:modified>
</cp:coreProperties>
</file>

<file path=docProps/thumbnail.jpeg>
</file>